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17"/>
  </p:notesMasterIdLst>
  <p:sldIdLst>
    <p:sldId id="3919" r:id="rId4"/>
    <p:sldId id="309" r:id="rId5"/>
    <p:sldId id="317" r:id="rId6"/>
    <p:sldId id="5026" r:id="rId7"/>
    <p:sldId id="5021" r:id="rId8"/>
    <p:sldId id="5022" r:id="rId9"/>
    <p:sldId id="5020" r:id="rId10"/>
    <p:sldId id="3922" r:id="rId11"/>
    <p:sldId id="3921" r:id="rId12"/>
    <p:sldId id="5023" r:id="rId13"/>
    <p:sldId id="5024" r:id="rId14"/>
    <p:sldId id="5025" r:id="rId15"/>
    <p:sldId id="501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7423" userDrawn="1">
          <p15:clr>
            <a:srgbClr val="A4A3A4"/>
          </p15:clr>
        </p15:guide>
        <p15:guide id="4" pos="257" userDrawn="1">
          <p15:clr>
            <a:srgbClr val="A4A3A4"/>
          </p15:clr>
        </p15:guide>
        <p15:guide id="5" orient="horz" pos="4178" userDrawn="1">
          <p15:clr>
            <a:srgbClr val="A4A3A4"/>
          </p15:clr>
        </p15:guide>
        <p15:guide id="6" orient="horz" pos="191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Ganghua" initials="TG" lastIdx="1" clrIdx="0">
    <p:extLst>
      <p:ext uri="{19B8F6BF-5375-455C-9EA6-DF929625EA0E}">
        <p15:presenceInfo xmlns:p15="http://schemas.microsoft.com/office/powerpoint/2012/main" userId="61205e93f77228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ECEE"/>
    <a:srgbClr val="0000FF"/>
    <a:srgbClr val="008000"/>
    <a:srgbClr val="2DBFF5"/>
    <a:srgbClr val="2D2D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243" autoAdjust="0"/>
  </p:normalViewPr>
  <p:slideViewPr>
    <p:cSldViewPr snapToGrid="0" showGuides="1">
      <p:cViewPr varScale="1">
        <p:scale>
          <a:sx n="103" d="100"/>
          <a:sy n="103" d="100"/>
        </p:scale>
        <p:origin x="368" y="111"/>
      </p:cViewPr>
      <p:guideLst>
        <p:guide orient="horz" pos="2183"/>
        <p:guide pos="3840"/>
        <p:guide pos="7423"/>
        <p:guide pos="257"/>
        <p:guide orient="horz" pos="4178"/>
        <p:guide orient="horz" pos="19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9B555-7933-4096-BE99-9C49CCFF8EA5}" type="datetimeFigureOut">
              <a:rPr lang="zh-CN" altLang="en-US" smtClean="0"/>
              <a:t>2024/8/29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9B50E-B660-4ABB-9697-613FA83B8653}" type="slidenum">
              <a:rPr lang="zh-CN" altLang="en-US" smtClean="0"/>
              <a:t>‹#›</a:t>
            </a:fld>
            <a:endParaRPr lang="zh-CN" altLang="en-US"/>
          </a:p>
        </p:txBody>
      </p:sp>
    </p:spTree>
    <p:extLst>
      <p:ext uri="{BB962C8B-B14F-4D97-AF65-F5344CB8AC3E}">
        <p14:creationId xmlns:p14="http://schemas.microsoft.com/office/powerpoint/2010/main" val="323523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31100EAC-388C-455A-BC4F-0486F3D39514}"/>
              </a:ext>
            </a:extLst>
          </p:cNvPr>
          <p:cNvSpPr>
            <a:spLocks noGrp="1" noRot="1" noChangeAspect="1" noChangeArrowheads="1" noTextEdit="1"/>
          </p:cNvSpPr>
          <p:nvPr>
            <p:ph type="sldImg" idx="4294967295"/>
          </p:nvPr>
        </p:nvSpPr>
        <p:spPr>
          <a:xfrm>
            <a:off x="139700" y="768350"/>
            <a:ext cx="6819900" cy="3836988"/>
          </a:xfrm>
          <a:ln/>
        </p:spPr>
      </p:sp>
      <p:sp>
        <p:nvSpPr>
          <p:cNvPr id="8195" name="备注占位符 2">
            <a:extLst>
              <a:ext uri="{FF2B5EF4-FFF2-40B4-BE49-F238E27FC236}">
                <a16:creationId xmlns:a16="http://schemas.microsoft.com/office/drawing/2014/main" id="{961D8932-442C-4893-AFC7-6551EF541FA0}"/>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8196" name="灯片编号占位符 3">
            <a:extLst>
              <a:ext uri="{FF2B5EF4-FFF2-40B4-BE49-F238E27FC236}">
                <a16:creationId xmlns:a16="http://schemas.microsoft.com/office/drawing/2014/main" id="{4E18AD47-C899-43CC-98E9-C988C899D56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E40D1626-6FE4-42D2-8133-CDA8448962E9}" type="slidenum">
              <a:rPr kumimoji="0" lang="zh-CN"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a:t>
            </a:fld>
            <a:endParaRPr kumimoji="0" lang="zh-CN"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56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a:t>
            </a:fld>
            <a:endParaRPr lang="zh-CN" altLang="en-US"/>
          </a:p>
        </p:txBody>
      </p:sp>
    </p:spTree>
    <p:extLst>
      <p:ext uri="{BB962C8B-B14F-4D97-AF65-F5344CB8AC3E}">
        <p14:creationId xmlns:p14="http://schemas.microsoft.com/office/powerpoint/2010/main" val="2415226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9B50E-B660-4ABB-9697-613FA83B86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5264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9B50E-B660-4ABB-9697-613FA83B86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9734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5</a:t>
            </a:fld>
            <a:endParaRPr lang="zh-CN" altLang="en-US"/>
          </a:p>
        </p:txBody>
      </p:sp>
    </p:spTree>
    <p:extLst>
      <p:ext uri="{BB962C8B-B14F-4D97-AF65-F5344CB8AC3E}">
        <p14:creationId xmlns:p14="http://schemas.microsoft.com/office/powerpoint/2010/main" val="2124437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6</a:t>
            </a:fld>
            <a:endParaRPr lang="zh-CN" altLang="en-US"/>
          </a:p>
        </p:txBody>
      </p:sp>
    </p:spTree>
    <p:extLst>
      <p:ext uri="{BB962C8B-B14F-4D97-AF65-F5344CB8AC3E}">
        <p14:creationId xmlns:p14="http://schemas.microsoft.com/office/powerpoint/2010/main" val="1716073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9B50E-B660-4ABB-9697-613FA83B86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03229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9B50E-B660-4ABB-9697-613FA83B86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6446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FE7AD-BD6D-4759-AF90-5081770B76F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EF9F82-9AC8-4A82-8EAE-DC6591C007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1071D0-A2C0-4C46-B0AB-696BF935DE6C}"/>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D51F79CD-DDB8-4C4F-A9A6-6CF374175A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CE7BF-38A8-45DB-B7CE-F09AD5928E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cxnSp>
        <p:nvCxnSpPr>
          <p:cNvPr id="8" name="直接连接符 7">
            <a:extLst>
              <a:ext uri="{FF2B5EF4-FFF2-40B4-BE49-F238E27FC236}">
                <a16:creationId xmlns:a16="http://schemas.microsoft.com/office/drawing/2014/main" id="{DE1CC9F2-6FEC-4C02-A608-6F985C2B785D}"/>
              </a:ext>
            </a:extLst>
          </p:cNvPr>
          <p:cNvCxnSpPr>
            <a:cxnSpLocks/>
          </p:cNvCxnSpPr>
          <p:nvPr userDrawn="1"/>
        </p:nvCxnSpPr>
        <p:spPr>
          <a:xfrm>
            <a:off x="0" y="992038"/>
            <a:ext cx="1219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C57A900-EC16-417C-AD35-6CB6AFF6DD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988" y="43741"/>
            <a:ext cx="904423" cy="904423"/>
          </a:xfrm>
          <a:prstGeom prst="rect">
            <a:avLst/>
          </a:prstGeom>
        </p:spPr>
      </p:pic>
      <p:pic>
        <p:nvPicPr>
          <p:cNvPr id="16" name="图片 15">
            <a:extLst>
              <a:ext uri="{FF2B5EF4-FFF2-40B4-BE49-F238E27FC236}">
                <a16:creationId xmlns:a16="http://schemas.microsoft.com/office/drawing/2014/main" id="{CD706356-778E-4FCC-8104-014C7FC04C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2412" y="52361"/>
            <a:ext cx="903600" cy="903600"/>
          </a:xfrm>
          <a:prstGeom prst="rect">
            <a:avLst/>
          </a:prstGeom>
        </p:spPr>
      </p:pic>
    </p:spTree>
    <p:extLst>
      <p:ext uri="{BB962C8B-B14F-4D97-AF65-F5344CB8AC3E}">
        <p14:creationId xmlns:p14="http://schemas.microsoft.com/office/powerpoint/2010/main" val="58598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CE8F3-D846-416C-A224-7EA09FCE65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3C1C71-C451-4AA7-9D39-24A65F5F03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9EEF84-DF6A-44DF-938D-C294C7255CE3}"/>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26BB8B81-08EF-408E-A93A-E4C9BD036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4DC882-3FCC-47A7-A825-E331E3289DAB}"/>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176838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717971-B60A-4B64-B60E-56C1E7D997D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4D9235-F9B1-4824-8C14-9C01C473E05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E96ED0-4708-4194-94BB-87E0868FADDE}"/>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AD2B11D9-9E72-4490-A292-03AA2CFD8C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BAD101-7894-4C9B-88F7-8DD43C714D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668922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FE7AD-BD6D-4759-AF90-5081770B76F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EF9F82-9AC8-4A82-8EAE-DC6591C0078A}"/>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1071D0-A2C0-4C46-B0AB-696BF935DE6C}"/>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D51F79CD-DDB8-4C4F-A9A6-6CF374175A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CE7BF-38A8-45DB-B7CE-F09AD5928E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cxnSp>
        <p:nvCxnSpPr>
          <p:cNvPr id="8" name="直接连接符 7">
            <a:extLst>
              <a:ext uri="{FF2B5EF4-FFF2-40B4-BE49-F238E27FC236}">
                <a16:creationId xmlns:a16="http://schemas.microsoft.com/office/drawing/2014/main" id="{DE1CC9F2-6FEC-4C02-A608-6F985C2B785D}"/>
              </a:ext>
            </a:extLst>
          </p:cNvPr>
          <p:cNvCxnSpPr>
            <a:cxnSpLocks/>
          </p:cNvCxnSpPr>
          <p:nvPr userDrawn="1"/>
        </p:nvCxnSpPr>
        <p:spPr>
          <a:xfrm>
            <a:off x="0" y="992039"/>
            <a:ext cx="1219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C57A900-EC16-417C-AD35-6CB6AFF6DD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990" y="43742"/>
            <a:ext cx="904423" cy="904423"/>
          </a:xfrm>
          <a:prstGeom prst="rect">
            <a:avLst/>
          </a:prstGeom>
        </p:spPr>
      </p:pic>
      <p:pic>
        <p:nvPicPr>
          <p:cNvPr id="16" name="图片 15">
            <a:extLst>
              <a:ext uri="{FF2B5EF4-FFF2-40B4-BE49-F238E27FC236}">
                <a16:creationId xmlns:a16="http://schemas.microsoft.com/office/drawing/2014/main" id="{CD706356-778E-4FCC-8104-014C7FC04C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2412" y="52361"/>
            <a:ext cx="903600" cy="903600"/>
          </a:xfrm>
          <a:prstGeom prst="rect">
            <a:avLst/>
          </a:prstGeom>
        </p:spPr>
      </p:pic>
    </p:spTree>
    <p:extLst>
      <p:ext uri="{BB962C8B-B14F-4D97-AF65-F5344CB8AC3E}">
        <p14:creationId xmlns:p14="http://schemas.microsoft.com/office/powerpoint/2010/main" val="2699951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57BA0-9901-4568-BDA4-08A5C4CB9D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3EA89D-4179-401D-80AF-4AC96F11EB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B403F0-66D0-41DA-BA02-2BBCCAC910A7}"/>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1D8481C7-D3BA-4F0A-8E2B-5E7FD26147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B13383-6844-4F8D-8053-ED397731C749}"/>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196380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500E2-80D3-4C6B-8E41-F7CF8500CF36}"/>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F7B186-C34D-48A1-BAD5-6DD8D4CFC167}"/>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5F6EE95-ECB2-4CE9-B618-84C9651DEA27}"/>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2682AAD6-EA76-4B53-A18F-87783BD43B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5C97B2-2CDB-4360-BFAF-1D2D969C6F66}"/>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213933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CDE33-650A-4A04-BCFA-E26BFD07CC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2392EA-B3DA-4D4C-B35D-9A56D377BF60}"/>
              </a:ext>
            </a:extLst>
          </p:cNvPr>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1813009-13D7-4CD2-8D00-675D3ABF447B}"/>
              </a:ext>
            </a:extLst>
          </p:cNvPr>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ADA9F0-8ECD-494E-AF5C-08262DFECA88}"/>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6" name="页脚占位符 5">
            <a:extLst>
              <a:ext uri="{FF2B5EF4-FFF2-40B4-BE49-F238E27FC236}">
                <a16:creationId xmlns:a16="http://schemas.microsoft.com/office/drawing/2014/main" id="{741E45D8-8F17-492D-AFC0-3576BB723C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04AE8C-45B4-4DF7-B9AC-AC0978052A01}"/>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881561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32D9D-35E1-4F10-B833-1DFD6CF70E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C15B3F-0F72-4E27-A3BC-63EFA89148A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E4EFA3D-8412-4A75-9484-2E19E1AE62D8}"/>
              </a:ext>
            </a:extLst>
          </p:cNvPr>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97F03A5-B5E2-489A-98BA-98AE2A5E64E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2737A6-BF0D-4795-ABE0-A52E99C69C47}"/>
              </a:ext>
            </a:extLst>
          </p:cNvPr>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778CDC-2B40-4BEC-983A-E5BE258AD1C0}"/>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8" name="页脚占位符 7">
            <a:extLst>
              <a:ext uri="{FF2B5EF4-FFF2-40B4-BE49-F238E27FC236}">
                <a16:creationId xmlns:a16="http://schemas.microsoft.com/office/drawing/2014/main" id="{0DBFCC70-8F51-4EC4-86D0-B2CD0BC829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0E3967-D604-4CAD-975C-3CC00A152BC2}"/>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557472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76889-3696-4D30-BBD3-87F5B9BB51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E1BF79-06A6-4469-8434-0589E8692887}"/>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4" name="页脚占位符 3">
            <a:extLst>
              <a:ext uri="{FF2B5EF4-FFF2-40B4-BE49-F238E27FC236}">
                <a16:creationId xmlns:a16="http://schemas.microsoft.com/office/drawing/2014/main" id="{2DDA6FCC-4FE0-444B-BB94-8F9DF4348F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D655D2-7237-40D6-88A7-FE18365F5F83}"/>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3536697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79E2E2-DAB7-4D43-BE86-12E77125B0A9}"/>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3" name="页脚占位符 2">
            <a:extLst>
              <a:ext uri="{FF2B5EF4-FFF2-40B4-BE49-F238E27FC236}">
                <a16:creationId xmlns:a16="http://schemas.microsoft.com/office/drawing/2014/main" id="{6C7E84FB-899E-406E-8D41-8EFFE9BB76B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EE6434-2FF6-45BE-BE80-D176F243E0A7}"/>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24827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ACAE6-659B-48A9-8F4F-C9F15C970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B0F13A-1C0E-47C6-835E-995B2A98C5E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AF0612-9173-4F35-BF5F-A58DB00A031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58B4C8-3FF6-422C-941A-E90FC5A13704}"/>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6" name="页脚占位符 5">
            <a:extLst>
              <a:ext uri="{FF2B5EF4-FFF2-40B4-BE49-F238E27FC236}">
                <a16:creationId xmlns:a16="http://schemas.microsoft.com/office/drawing/2014/main" id="{0987DBC1-CF5C-4627-9490-FAA3304FB9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0F83BA-AEB3-47AC-B87D-27FB28B1FC58}"/>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9413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57BA0-9901-4568-BDA4-08A5C4CB9D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3EA89D-4179-401D-80AF-4AC96F11EB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B403F0-66D0-41DA-BA02-2BBCCAC910A7}"/>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1D8481C7-D3BA-4F0A-8E2B-5E7FD26147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B13383-6844-4F8D-8053-ED397731C749}"/>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54378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62337-741A-4BA4-8097-83F3F1649E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637E69-B2B6-4F39-9B80-C5D34B1D191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a:extLst>
              <a:ext uri="{FF2B5EF4-FFF2-40B4-BE49-F238E27FC236}">
                <a16:creationId xmlns:a16="http://schemas.microsoft.com/office/drawing/2014/main" id="{55CFBDE7-7B65-4DA6-97C5-50EDD32E525B}"/>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9B7110-B9EB-4218-A59B-AEAD583CD859}"/>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6" name="页脚占位符 5">
            <a:extLst>
              <a:ext uri="{FF2B5EF4-FFF2-40B4-BE49-F238E27FC236}">
                <a16:creationId xmlns:a16="http://schemas.microsoft.com/office/drawing/2014/main" id="{15836750-168B-4AA6-9C36-0AA81BD6D1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535DF9-CDA9-4357-B489-E98735898DCF}"/>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2546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CE8F3-D846-416C-A224-7EA09FCE65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3C1C71-C451-4AA7-9D39-24A65F5F03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9EEF84-DF6A-44DF-938D-C294C7255CE3}"/>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26BB8B81-08EF-408E-A93A-E4C9BD036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4DC882-3FCC-47A7-A825-E331E3289DAB}"/>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501280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717971-B60A-4B64-B60E-56C1E7D997D4}"/>
              </a:ext>
            </a:extLst>
          </p:cNvPr>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4D9235-F9B1-4824-8C14-9C01C473E05F}"/>
              </a:ext>
            </a:extLst>
          </p:cNvPr>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E96ED0-4708-4194-94BB-87E0868FADDE}"/>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AD2B11D9-9E72-4490-A292-03AA2CFD8C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BAD101-7894-4C9B-88F7-8DD43C714D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62442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5ACCC-273A-4F0A-A95D-FEC0AC7F59D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CF04A60-C154-4BCC-AC8B-20A04B3A8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FD04CE-13E8-41F1-8809-C7F8093581E8}"/>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E7FF01B8-4A9D-4118-A03A-B5C5121BD7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E1C325-38BB-466A-98CF-442A6F945E03}"/>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038272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2120C-DEBF-4699-B29B-A778978E539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962501-D72A-4E78-9CAC-C87819ACCCB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D12D64-91FC-4870-AEAB-52FB60AC8B45}"/>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EF0F266D-80E7-4332-8A01-8D2CF160C2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A41A91-1F82-49C9-8A61-D99FBEFA7CDC}"/>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028754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C4C2F-7127-41F8-B6B7-32811E15714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FA20B5-D9CC-488B-9EAB-AD19A8A55B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E5E58AA-8857-4066-A266-C1F16F9486E5}"/>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D5C1D56E-C8F4-4588-8B2B-74DFBA5F25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87DA0C-2FA5-4AE3-8F61-E91BF9441C1D}"/>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078354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DEA5D-55B5-47F5-8D1A-FF844CB0F3C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68A07A-43BC-46A8-8F75-157EB1C0E0A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429011E-A728-4B95-9994-12314A4093F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015EF15-23D3-4477-9B94-D90A60758B7C}"/>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6" name="页脚占位符 5">
            <a:extLst>
              <a:ext uri="{FF2B5EF4-FFF2-40B4-BE49-F238E27FC236}">
                <a16:creationId xmlns:a16="http://schemas.microsoft.com/office/drawing/2014/main" id="{66A71DCC-8283-4B12-863D-8426DC8336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609782-73F4-43A5-BEE7-C5B743FCBD0C}"/>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3580995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388FF-B62F-4761-A811-3B62726E235B}"/>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77B5A9-52BF-49DE-AFEC-157BD3243C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82971E-751D-4928-966C-41EAC710604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5F1A520-55DC-43A0-98B5-06C5A3D7C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0EEBF9-FE44-46D3-95FE-C11604D49C1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688B92D-7019-435A-8AC8-8C35021C81BC}"/>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8" name="页脚占位符 7">
            <a:extLst>
              <a:ext uri="{FF2B5EF4-FFF2-40B4-BE49-F238E27FC236}">
                <a16:creationId xmlns:a16="http://schemas.microsoft.com/office/drawing/2014/main" id="{315E99AE-EE09-44A7-942F-25E1AB7647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E8E7D47-B567-4736-8460-F5E5EE86F240}"/>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4094748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FBEB9-BDB6-421A-B881-41F8029841B4}"/>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575F8C-4BF6-408F-B8AA-D38E61785756}"/>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4" name="页脚占位符 3">
            <a:extLst>
              <a:ext uri="{FF2B5EF4-FFF2-40B4-BE49-F238E27FC236}">
                <a16:creationId xmlns:a16="http://schemas.microsoft.com/office/drawing/2014/main" id="{F66C5B47-8D96-4E38-86C5-B10AF91DA55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2721A7-6B38-46B5-B847-442F59874D49}"/>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248925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2B5B600-6C85-4920-B0AA-97B6ABB48BE4}"/>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3" name="页脚占位符 2">
            <a:extLst>
              <a:ext uri="{FF2B5EF4-FFF2-40B4-BE49-F238E27FC236}">
                <a16:creationId xmlns:a16="http://schemas.microsoft.com/office/drawing/2014/main" id="{775A51AB-F43B-4BCA-B22A-167099AA8C1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750F0E5-9355-4F71-89C8-C9221E3C5AAF}"/>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95917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500E2-80D3-4C6B-8E41-F7CF8500CF3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F7B186-C34D-48A1-BAD5-6DD8D4CFC1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5F6EE95-ECB2-4CE9-B618-84C9651DEA27}"/>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2682AAD6-EA76-4B53-A18F-87783BD43B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5C97B2-2CDB-4360-BFAF-1D2D969C6F66}"/>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008075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C8FDE-4A44-4E3F-9183-2B349FEEE68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8E7480-A8D0-4CA6-8C4B-46A8A85B6A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DF6FDE-A7BB-460E-9806-A935E18E2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6C9970-0E2B-4138-B115-3522D682AADE}"/>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6" name="页脚占位符 5">
            <a:extLst>
              <a:ext uri="{FF2B5EF4-FFF2-40B4-BE49-F238E27FC236}">
                <a16:creationId xmlns:a16="http://schemas.microsoft.com/office/drawing/2014/main" id="{4B1E3C58-5FA3-452E-AB21-BCC84ACF32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8AED06-D8F7-42B6-AEF6-62FF4D90FFA7}"/>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515233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68E6A-C742-4974-A99D-9F6499E3750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B63A790-44FC-46A0-A139-1376EA67D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139B83-5997-40F4-A739-43A04EF53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36FB32-8C96-4FA7-9EF0-CE9C1244A454}"/>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6" name="页脚占位符 5">
            <a:extLst>
              <a:ext uri="{FF2B5EF4-FFF2-40B4-BE49-F238E27FC236}">
                <a16:creationId xmlns:a16="http://schemas.microsoft.com/office/drawing/2014/main" id="{B07D3E76-2666-4723-ABEE-4779DBB461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698990-F0FE-4D9C-BBDD-45774D1980B1}"/>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62932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B6EA9-031F-4D88-A81C-385EA1AC7AD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DCB8926-CC91-400B-ACB1-A7BFA948B85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71FD56-341B-4D4C-9EBB-754C9F913FF5}"/>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85F76BB4-C8AD-48E0-9242-9CD14E4D07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99C32D-2A68-4231-9CA7-2EAA4AD35669}"/>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18929084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E1DBF1-955F-4EE0-A982-5B4910E99874}"/>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B9A13D5-D750-4059-A935-ACDED59FF96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861EAE-A574-49FA-9AA9-90300C7B67EA}"/>
              </a:ext>
            </a:extLst>
          </p:cNvPr>
          <p:cNvSpPr>
            <a:spLocks noGrp="1"/>
          </p:cNvSpPr>
          <p:nvPr>
            <p:ph type="dt" sz="half" idx="10"/>
          </p:nvPr>
        </p:nvSpPr>
        <p:spPr/>
        <p:txBody>
          <a:bodyPr/>
          <a:lstStyle/>
          <a:p>
            <a:fld id="{7E08A27F-10B1-42DB-8265-455B92AC63C2}"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868DEE95-524D-4B50-B3D6-8E26C36400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41B6A-EDC7-48A0-96DB-6157A100AF3C}"/>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79231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CDE33-650A-4A04-BCFA-E26BFD07CC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2392EA-B3DA-4D4C-B35D-9A56D377BF6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1813009-13D7-4CD2-8D00-675D3ABF447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ADA9F0-8ECD-494E-AF5C-08262DFECA88}"/>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6" name="页脚占位符 5">
            <a:extLst>
              <a:ext uri="{FF2B5EF4-FFF2-40B4-BE49-F238E27FC236}">
                <a16:creationId xmlns:a16="http://schemas.microsoft.com/office/drawing/2014/main" id="{741E45D8-8F17-492D-AFC0-3576BB723C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04AE8C-45B4-4DF7-B9AC-AC0978052A01}"/>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20047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32D9D-35E1-4F10-B833-1DFD6CF70E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C15B3F-0F72-4E27-A3BC-63EFA8914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E4EFA3D-8412-4A75-9484-2E19E1AE62D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97F03A5-B5E2-489A-98BA-98AE2A5E64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2737A6-BF0D-4795-ABE0-A52E99C69C4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778CDC-2B40-4BEC-983A-E5BE258AD1C0}"/>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8" name="页脚占位符 7">
            <a:extLst>
              <a:ext uri="{FF2B5EF4-FFF2-40B4-BE49-F238E27FC236}">
                <a16:creationId xmlns:a16="http://schemas.microsoft.com/office/drawing/2014/main" id="{0DBFCC70-8F51-4EC4-86D0-B2CD0BC829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0E3967-D604-4CAD-975C-3CC00A152BC2}"/>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029796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76889-3696-4D30-BBD3-87F5B9BB51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E1BF79-06A6-4469-8434-0589E8692887}"/>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4" name="页脚占位符 3">
            <a:extLst>
              <a:ext uri="{FF2B5EF4-FFF2-40B4-BE49-F238E27FC236}">
                <a16:creationId xmlns:a16="http://schemas.microsoft.com/office/drawing/2014/main" id="{2DDA6FCC-4FE0-444B-BB94-8F9DF4348F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D655D2-7237-40D6-88A7-FE18365F5F83}"/>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67334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79E2E2-DAB7-4D43-BE86-12E77125B0A9}"/>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3" name="页脚占位符 2">
            <a:extLst>
              <a:ext uri="{FF2B5EF4-FFF2-40B4-BE49-F238E27FC236}">
                <a16:creationId xmlns:a16="http://schemas.microsoft.com/office/drawing/2014/main" id="{6C7E84FB-899E-406E-8D41-8EFFE9BB76B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EE6434-2FF6-45BE-BE80-D176F243E0A7}"/>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32182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ACAE6-659B-48A9-8F4F-C9F15C970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B0F13A-1C0E-47C6-835E-995B2A98C5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AF0612-9173-4F35-BF5F-A58DB00A0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58B4C8-3FF6-422C-941A-E90FC5A13704}"/>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6" name="页脚占位符 5">
            <a:extLst>
              <a:ext uri="{FF2B5EF4-FFF2-40B4-BE49-F238E27FC236}">
                <a16:creationId xmlns:a16="http://schemas.microsoft.com/office/drawing/2014/main" id="{0987DBC1-CF5C-4627-9490-FAA3304FB9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0F83BA-AEB3-47AC-B87D-27FB28B1FC58}"/>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2997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62337-741A-4BA4-8097-83F3F1649E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637E69-B2B6-4F39-9B80-C5D34B1D19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CFBDE7-7B65-4DA6-97C5-50EDD32E5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9B7110-B9EB-4218-A59B-AEAD583CD859}"/>
              </a:ext>
            </a:extLst>
          </p:cNvPr>
          <p:cNvSpPr>
            <a:spLocks noGrp="1"/>
          </p:cNvSpPr>
          <p:nvPr>
            <p:ph type="dt" sz="half" idx="10"/>
          </p:nvPr>
        </p:nvSpPr>
        <p:spPr/>
        <p:txBody>
          <a:bodyPr/>
          <a:lstStyle/>
          <a:p>
            <a:fld id="{8AE2F305-54BB-4F00-B1D5-C75052B8B938}" type="datetimeFigureOut">
              <a:rPr lang="zh-CN" altLang="en-US" smtClean="0"/>
              <a:t>2024/8/29</a:t>
            </a:fld>
            <a:endParaRPr lang="zh-CN" altLang="en-US"/>
          </a:p>
        </p:txBody>
      </p:sp>
      <p:sp>
        <p:nvSpPr>
          <p:cNvPr id="6" name="页脚占位符 5">
            <a:extLst>
              <a:ext uri="{FF2B5EF4-FFF2-40B4-BE49-F238E27FC236}">
                <a16:creationId xmlns:a16="http://schemas.microsoft.com/office/drawing/2014/main" id="{15836750-168B-4AA6-9C36-0AA81BD6D1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535DF9-CDA9-4357-B489-E98735898DCF}"/>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83706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46D9A2-B28B-4CDC-B7AB-DA5B9BE8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91BB39-96B3-411A-861B-3494EF8C3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D4E6DB-5CF8-4260-B8CA-EFC634CD8A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3DF6161F-8433-433F-B7D4-E2F2351A2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E29D22-5F8C-4C7A-A9C5-CB86B977A5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39950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46D9A2-B28B-4CDC-B7AB-DA5B9BE8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91BB39-96B3-411A-861B-3494EF8C33C7}"/>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D4E6DB-5CF8-4260-B8CA-EFC634CD8A3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2F305-54BB-4F00-B1D5-C75052B8B938}"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3DF6161F-8433-433F-B7D4-E2F2351A22C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E29D22-5F8C-4C7A-A9C5-CB86B977A50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7145454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6BF574C-F0CC-46AC-9997-2BA74E64D5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E00B9D-9E84-4613-9C10-DE92688AD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8A27F-10B1-42DB-8265-455B92AC63C2}" type="datetimeFigureOut">
              <a:rPr lang="zh-CN" altLang="en-US" smtClean="0"/>
              <a:t>2024/8/29</a:t>
            </a:fld>
            <a:endParaRPr lang="zh-CN" altLang="en-US"/>
          </a:p>
        </p:txBody>
      </p:sp>
      <p:sp>
        <p:nvSpPr>
          <p:cNvPr id="5" name="页脚占位符 4">
            <a:extLst>
              <a:ext uri="{FF2B5EF4-FFF2-40B4-BE49-F238E27FC236}">
                <a16:creationId xmlns:a16="http://schemas.microsoft.com/office/drawing/2014/main" id="{6BA442B9-F81A-4C6F-96C8-A883D777D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5808233-B7E3-43AB-BDE4-B42B3050E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6F2F4-E45A-4F24-ADCE-0906A20054CB}" type="slidenum">
              <a:rPr lang="zh-CN" altLang="en-US" smtClean="0"/>
              <a:t>‹#›</a:t>
            </a:fld>
            <a:endParaRPr lang="zh-CN" altLang="en-US"/>
          </a:p>
        </p:txBody>
      </p:sp>
      <p:pic>
        <p:nvPicPr>
          <p:cNvPr id="8" name="图片 7">
            <a:extLst>
              <a:ext uri="{FF2B5EF4-FFF2-40B4-BE49-F238E27FC236}">
                <a16:creationId xmlns:a16="http://schemas.microsoft.com/office/drawing/2014/main" id="{4FE219E3-7E06-41A3-A00D-A919A43972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85803" y="26761"/>
            <a:ext cx="897698" cy="879744"/>
          </a:xfrm>
          <a:prstGeom prst="rect">
            <a:avLst/>
          </a:prstGeom>
        </p:spPr>
      </p:pic>
      <p:cxnSp>
        <p:nvCxnSpPr>
          <p:cNvPr id="10" name="直接连接符 9">
            <a:extLst>
              <a:ext uri="{FF2B5EF4-FFF2-40B4-BE49-F238E27FC236}">
                <a16:creationId xmlns:a16="http://schemas.microsoft.com/office/drawing/2014/main" id="{4169C564-A93F-4B93-9324-23F411ED5F3B}"/>
              </a:ext>
            </a:extLst>
          </p:cNvPr>
          <p:cNvCxnSpPr/>
          <p:nvPr userDrawn="1"/>
        </p:nvCxnSpPr>
        <p:spPr>
          <a:xfrm>
            <a:off x="0" y="945715"/>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9896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C:\Users\Administrator\Desktop\为而非.png">
            <a:extLst>
              <a:ext uri="{FF2B5EF4-FFF2-40B4-BE49-F238E27FC236}">
                <a16:creationId xmlns:a16="http://schemas.microsoft.com/office/drawing/2014/main" id="{25CA3851-F222-4163-92C0-8AECEA2C5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16"/>
          <a:stretch/>
        </p:blipFill>
        <p:spPr bwMode="auto">
          <a:xfrm>
            <a:off x="1089764" y="31790"/>
            <a:ext cx="3443614"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Grp="1" noChangeArrowheads="1"/>
          </p:cNvSpPr>
          <p:nvPr>
            <p:ph type="subTitle" idx="1"/>
          </p:nvPr>
        </p:nvSpPr>
        <p:spPr>
          <a:xfrm>
            <a:off x="0" y="4238106"/>
            <a:ext cx="12192000" cy="1752600"/>
          </a:xfrm>
        </p:spPr>
        <p:txBody>
          <a:bodyPr>
            <a:noAutofit/>
          </a:bodyPr>
          <a:lstStyle/>
          <a:p>
            <a:pPr eaLnBrk="1" hangingPunct="1">
              <a:lnSpc>
                <a:spcPct val="150000"/>
              </a:lnSpc>
              <a:spcBef>
                <a:spcPts val="600"/>
              </a:spcBef>
            </a:pPr>
            <a:r>
              <a:rPr lang="zh-CN" altLang="en-US" sz="4000" b="1" dirty="0">
                <a:solidFill>
                  <a:srgbClr val="2D2D8A"/>
                </a:solidFill>
                <a:latin typeface="微软雅黑" panose="020B0503020204020204" pitchFamily="34" charset="-122"/>
                <a:ea typeface="微软雅黑" panose="020B0503020204020204" pitchFamily="34" charset="-122"/>
              </a:rPr>
              <a:t>汇报人：张国新</a:t>
            </a:r>
            <a:endParaRPr lang="en-US" altLang="zh-CN" sz="4000" b="1" dirty="0">
              <a:solidFill>
                <a:srgbClr val="2D2D8A"/>
              </a:solidFill>
              <a:latin typeface="微软雅黑" panose="020B0503020204020204" pitchFamily="34" charset="-122"/>
              <a:ea typeface="微软雅黑" panose="020B0503020204020204" pitchFamily="34" charset="-122"/>
            </a:endParaRPr>
          </a:p>
          <a:p>
            <a:pPr eaLnBrk="1" hangingPunct="1">
              <a:lnSpc>
                <a:spcPct val="150000"/>
              </a:lnSpc>
              <a:spcBef>
                <a:spcPts val="600"/>
              </a:spcBef>
            </a:pPr>
            <a:r>
              <a:rPr lang="en-US" altLang="zh-CN" sz="4000" b="1" dirty="0">
                <a:solidFill>
                  <a:srgbClr val="2D2D8A"/>
                </a:solidFill>
                <a:latin typeface="微软雅黑" panose="020B0503020204020204" pitchFamily="34" charset="-122"/>
                <a:ea typeface="微软雅黑" panose="020B0503020204020204" pitchFamily="34" charset="-122"/>
              </a:rPr>
              <a:t>2024</a:t>
            </a:r>
            <a:r>
              <a:rPr lang="zh-CN" altLang="en-US" sz="4000" b="1" dirty="0">
                <a:solidFill>
                  <a:srgbClr val="2D2D8A"/>
                </a:solidFill>
                <a:latin typeface="微软雅黑" panose="020B0503020204020204" pitchFamily="34" charset="-122"/>
                <a:ea typeface="微软雅黑" panose="020B0503020204020204" pitchFamily="34" charset="-122"/>
              </a:rPr>
              <a:t>年</a:t>
            </a:r>
            <a:r>
              <a:rPr lang="en-US" altLang="zh-CN" sz="4000" b="1" dirty="0">
                <a:solidFill>
                  <a:srgbClr val="2D2D8A"/>
                </a:solidFill>
                <a:latin typeface="微软雅黑" panose="020B0503020204020204" pitchFamily="34" charset="-122"/>
                <a:ea typeface="微软雅黑" panose="020B0503020204020204" pitchFamily="34" charset="-122"/>
              </a:rPr>
              <a:t>8</a:t>
            </a:r>
            <a:r>
              <a:rPr lang="zh-CN" altLang="en-US" sz="4000" b="1" dirty="0">
                <a:solidFill>
                  <a:srgbClr val="2D2D8A"/>
                </a:solidFill>
                <a:latin typeface="微软雅黑" panose="020B0503020204020204" pitchFamily="34" charset="-122"/>
                <a:ea typeface="微软雅黑" panose="020B0503020204020204" pitchFamily="34" charset="-122"/>
              </a:rPr>
              <a:t>月</a:t>
            </a:r>
            <a:r>
              <a:rPr lang="en-US" altLang="zh-CN" sz="4000" b="1" dirty="0">
                <a:solidFill>
                  <a:srgbClr val="2D2D8A"/>
                </a:solidFill>
                <a:latin typeface="微软雅黑" panose="020B0503020204020204" pitchFamily="34" charset="-122"/>
                <a:ea typeface="微软雅黑" panose="020B0503020204020204" pitchFamily="34" charset="-122"/>
              </a:rPr>
              <a:t>30</a:t>
            </a:r>
            <a:r>
              <a:rPr lang="zh-CN" altLang="en-US" sz="4000" b="1" dirty="0">
                <a:solidFill>
                  <a:srgbClr val="2D2D8A"/>
                </a:solidFill>
                <a:latin typeface="微软雅黑" panose="020B0503020204020204" pitchFamily="34" charset="-122"/>
                <a:ea typeface="微软雅黑" panose="020B0503020204020204" pitchFamily="34" charset="-122"/>
              </a:rPr>
              <a:t>日</a:t>
            </a:r>
            <a:endParaRPr lang="en-US" altLang="zh-CN" sz="4000" b="1" dirty="0">
              <a:solidFill>
                <a:srgbClr val="2D2D8A"/>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95412DE3-8F77-49AF-A97F-CA7F70BB54E0}"/>
              </a:ext>
            </a:extLst>
          </p:cNvPr>
          <p:cNvSpPr txBox="1">
            <a:spLocks noChangeArrowheads="1"/>
          </p:cNvSpPr>
          <p:nvPr/>
        </p:nvSpPr>
        <p:spPr>
          <a:xfrm>
            <a:off x="0" y="1882157"/>
            <a:ext cx="12192000" cy="1538883"/>
          </a:xfrm>
          <a:prstGeom prst="rect">
            <a:avLst/>
          </a:prstGeom>
        </p:spPr>
        <p:txBody>
          <a:bodyPr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altLang="zh-CN" sz="5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2024</a:t>
            </a:r>
            <a:r>
              <a:rPr lang="zh-CN" altLang="en-US" sz="5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年第</a:t>
            </a:r>
            <a:r>
              <a:rPr lang="en-US" altLang="zh-CN" sz="5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5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次 研究进展汇报</a:t>
            </a:r>
            <a:endParaRPr lang="en-US" altLang="zh-CN" sz="5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pPr>
            <a:r>
              <a:rPr lang="zh-CN" altLang="en-US" sz="4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4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4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4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4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月）</a:t>
            </a:r>
            <a:endParaRPr lang="en-US" altLang="zh-CN" sz="4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6">
            <a:extLst>
              <a:ext uri="{FF2B5EF4-FFF2-40B4-BE49-F238E27FC236}">
                <a16:creationId xmlns:a16="http://schemas.microsoft.com/office/drawing/2014/main" id="{998EEF6C-EEC0-954E-508F-10BB2547062B}"/>
              </a:ext>
            </a:extLst>
          </p:cNvPr>
          <p:cNvSpPr txBox="1">
            <a:spLocks noChangeArrowheads="1"/>
          </p:cNvSpPr>
          <p:nvPr/>
        </p:nvSpPr>
        <p:spPr>
          <a:xfrm>
            <a:off x="5274733" y="345742"/>
            <a:ext cx="6900333" cy="658769"/>
          </a:xfrm>
          <a:prstGeom prst="rect">
            <a:avLst/>
          </a:prstGeom>
        </p:spPr>
        <p:txBody>
          <a:bodyPr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zh-CN" altLang="en-US" sz="2800" b="1" dirty="0">
                <a:solidFill>
                  <a:srgbClr val="0000FF"/>
                </a:solidFill>
                <a:latin typeface="微软雅黑" panose="020B0503020204020204" pitchFamily="34" charset="-122"/>
                <a:ea typeface="微软雅黑" panose="020B0503020204020204" pitchFamily="34" charset="-122"/>
              </a:rPr>
              <a:t>高压水射流钻井完井实验室超临界小组</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978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618405-31DB-4D9D-A75F-D23FADB138F1}"/>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存在问题及下一步计划</a:t>
            </a:r>
          </a:p>
        </p:txBody>
      </p:sp>
      <p:sp>
        <p:nvSpPr>
          <p:cNvPr id="10" name="TextBox 6">
            <a:extLst>
              <a:ext uri="{FF2B5EF4-FFF2-40B4-BE49-F238E27FC236}">
                <a16:creationId xmlns:a16="http://schemas.microsoft.com/office/drawing/2014/main" id="{9984FBD2-0EB2-41A7-986E-2C3F7587B179}"/>
              </a:ext>
            </a:extLst>
          </p:cNvPr>
          <p:cNvSpPr txBox="1">
            <a:spLocks noChangeArrowheads="1"/>
          </p:cNvSpPr>
          <p:nvPr/>
        </p:nvSpPr>
        <p:spPr bwMode="auto">
          <a:xfrm>
            <a:off x="623660" y="1744490"/>
            <a:ext cx="10708640" cy="51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800100" indent="-34290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R="0" lvl="0" algn="l" defTabSz="914400" rtl="0" eaLnBrk="1" fontAlgn="auto" latinLnBrk="0" hangingPunct="1">
              <a:lnSpc>
                <a:spcPct val="125000"/>
              </a:lnSpc>
              <a:spcBef>
                <a:spcPts val="1200"/>
              </a:spcBef>
              <a:spcAft>
                <a:spcPts val="600"/>
              </a:spcAft>
              <a:buClr>
                <a:srgbClr val="FF0000"/>
              </a:buClr>
              <a:buSzTx/>
              <a:buFont typeface="Arial" panose="020B0604020202020204" pitchFamily="34" charset="0"/>
              <a:buChar char="•"/>
              <a:tabLst/>
              <a:defRPr/>
            </a:pPr>
            <a:r>
              <a:rPr lang="zh-CN" altLang="en-US" sz="24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研究超临界</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CO</a:t>
            </a:r>
            <a:r>
              <a:rPr kumimoji="0" lang="en-US" altLang="zh-CN" sz="24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聚能压裂下不同射孔条件下冲击波传播及致裂机理</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2390157F-C0E4-41AF-9876-5E8E5C5C4FCE}"/>
              </a:ext>
            </a:extLst>
          </p:cNvPr>
          <p:cNvSpPr/>
          <p:nvPr/>
        </p:nvSpPr>
        <p:spPr>
          <a:xfrm>
            <a:off x="876300" y="-2644582"/>
            <a:ext cx="8839200" cy="646331"/>
          </a:xfrm>
          <a:prstGeom prst="rect">
            <a:avLst/>
          </a:prstGeom>
        </p:spPr>
        <p:txBody>
          <a:bodyPr>
            <a:spAutoFit/>
          </a:bodyPr>
          <a:lstStyle/>
          <a:p>
            <a:pPr marL="342891" marR="0" lvl="0" indent="-342891" algn="l" defTabSz="914400" rtl="0" eaLnBrk="1" fontAlgn="auto" latinLnBrk="0" hangingPunct="1">
              <a:lnSpc>
                <a:spcPct val="100000"/>
              </a:lnSpc>
              <a:spcBef>
                <a:spcPts val="600"/>
              </a:spcBef>
              <a:spcAft>
                <a:spcPts val="1200"/>
              </a:spcAft>
              <a:buClr>
                <a:srgbClr val="FF0000"/>
              </a:buClr>
              <a:buSzTx/>
              <a:buFont typeface="Wingdings" pitchFamily="2" charset="2"/>
              <a:buChar char="u"/>
              <a:tabLst/>
              <a:defRPr/>
            </a:pPr>
            <a:r>
              <a:rPr lang="zh-CN" altLang="en-US" sz="3600" b="1" dirty="0">
                <a:solidFill>
                  <a:srgbClr val="0000FF"/>
                </a:solidFill>
                <a:latin typeface="微软雅黑" panose="020B0503020204020204" pitchFamily="34" charset="-122"/>
                <a:ea typeface="微软雅黑" panose="020B0503020204020204" pitchFamily="34" charset="-122"/>
              </a:rPr>
              <a:t>下一步工作计划</a:t>
            </a:r>
            <a:endParaRPr kumimoji="0" lang="zh-CN" altLang="en-US" sz="36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A44B22-FFB7-BFCB-7ACB-8399B2A403B0}"/>
              </a:ext>
            </a:extLst>
          </p:cNvPr>
          <p:cNvSpPr txBox="1"/>
          <p:nvPr/>
        </p:nvSpPr>
        <p:spPr>
          <a:xfrm>
            <a:off x="623660" y="4235399"/>
            <a:ext cx="11160353" cy="51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342900" marR="0" lvl="0" indent="-342900" fontAlgn="auto">
              <a:lnSpc>
                <a:spcPct val="125000"/>
              </a:lnSpc>
              <a:spcBef>
                <a:spcPts val="1200"/>
              </a:spcBef>
              <a:spcAft>
                <a:spcPts val="600"/>
              </a:spcAft>
              <a:buClr>
                <a:srgbClr val="FF0000"/>
              </a:buClr>
              <a:buSzTx/>
              <a:buFont typeface="Wingdings" panose="05000000000000000000" pitchFamily="2" charset="2"/>
              <a:buChar char="Ø"/>
              <a:tabLst/>
              <a:defRPr kumimoji="0" sz="267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vl2pPr marL="800100" indent="-342900" eaLnBrk="0" hangingPunct="0">
              <a:spcBef>
                <a:spcPct val="20000"/>
              </a:spcBef>
              <a:buChar char="–"/>
              <a:defRPr sz="2800">
                <a:latin typeface="Arial" charset="0"/>
                <a:ea typeface="宋体" pitchFamily="2" charset="-122"/>
              </a:defRPr>
            </a:lvl2pPr>
            <a:lvl3pPr marL="1143000" indent="-228600" eaLnBrk="0" hangingPunct="0">
              <a:spcBef>
                <a:spcPct val="20000"/>
              </a:spcBef>
              <a:buChar char="•"/>
              <a:defRPr sz="2400">
                <a:latin typeface="Arial" charset="0"/>
                <a:ea typeface="宋体" pitchFamily="2" charset="-122"/>
              </a:defRPr>
            </a:lvl3pPr>
            <a:lvl4pPr marL="1600200" indent="-228600" eaLnBrk="0" hangingPunct="0">
              <a:spcBef>
                <a:spcPct val="20000"/>
              </a:spcBef>
              <a:buChar char="–"/>
              <a:defRPr sz="2000">
                <a:latin typeface="Arial" charset="0"/>
                <a:ea typeface="宋体" pitchFamily="2" charset="-122"/>
              </a:defRPr>
            </a:lvl4pPr>
            <a:lvl5pPr marL="2057400" indent="-228600" eaLnBrk="0" hangingPunct="0">
              <a:spcBef>
                <a:spcPct val="20000"/>
              </a:spcBef>
              <a:buChar char="»"/>
              <a:defRPr sz="2000">
                <a:latin typeface="Arial" charset="0"/>
                <a:ea typeface="宋体" pitchFamily="2" charset="-122"/>
              </a:defRPr>
            </a:lvl5pPr>
            <a:lvl6pPr marL="2514600" indent="-228600" eaLnBrk="0" fontAlgn="base" hangingPunct="0">
              <a:spcBef>
                <a:spcPct val="20000"/>
              </a:spcBef>
              <a:spcAft>
                <a:spcPct val="0"/>
              </a:spcAft>
              <a:buChar char="»"/>
              <a:defRPr sz="2000">
                <a:latin typeface="Arial" charset="0"/>
                <a:ea typeface="宋体" pitchFamily="2" charset="-122"/>
              </a:defRPr>
            </a:lvl6pPr>
            <a:lvl7pPr marL="2971800" indent="-228600" eaLnBrk="0" fontAlgn="base" hangingPunct="0">
              <a:spcBef>
                <a:spcPct val="20000"/>
              </a:spcBef>
              <a:spcAft>
                <a:spcPct val="0"/>
              </a:spcAft>
              <a:buChar char="»"/>
              <a:defRPr sz="2000">
                <a:latin typeface="Arial" charset="0"/>
                <a:ea typeface="宋体" pitchFamily="2" charset="-122"/>
              </a:defRPr>
            </a:lvl7pPr>
            <a:lvl8pPr marL="3429000" indent="-228600" eaLnBrk="0" fontAlgn="base" hangingPunct="0">
              <a:spcBef>
                <a:spcPct val="20000"/>
              </a:spcBef>
              <a:spcAft>
                <a:spcPct val="0"/>
              </a:spcAft>
              <a:buChar char="»"/>
              <a:defRPr sz="2000">
                <a:latin typeface="Arial" charset="0"/>
                <a:ea typeface="宋体" pitchFamily="2" charset="-122"/>
              </a:defRPr>
            </a:lvl8pPr>
            <a:lvl9pPr marL="3886200" indent="-228600" eaLnBrk="0" fontAlgn="base" hangingPunct="0">
              <a:spcBef>
                <a:spcPct val="20000"/>
              </a:spcBef>
              <a:spcAft>
                <a:spcPct val="0"/>
              </a:spcAft>
              <a:buChar char="»"/>
              <a:defRPr sz="2000">
                <a:latin typeface="Arial" charset="0"/>
                <a:ea typeface="宋体" pitchFamily="2" charset="-122"/>
              </a:defRPr>
            </a:lvl9pPr>
          </a:lstStyle>
          <a:p>
            <a:pPr>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讨论确定研究方法及整理论文开题报告</a:t>
            </a:r>
          </a:p>
        </p:txBody>
      </p:sp>
      <p:sp>
        <p:nvSpPr>
          <p:cNvPr id="7" name="文本框 6">
            <a:extLst>
              <a:ext uri="{FF2B5EF4-FFF2-40B4-BE49-F238E27FC236}">
                <a16:creationId xmlns:a16="http://schemas.microsoft.com/office/drawing/2014/main" id="{667529DA-3B46-CC64-85EA-1109A50E0B41}"/>
              </a:ext>
            </a:extLst>
          </p:cNvPr>
          <p:cNvSpPr txBox="1"/>
          <p:nvPr/>
        </p:nvSpPr>
        <p:spPr>
          <a:xfrm>
            <a:off x="985609" y="2305779"/>
            <a:ext cx="10346691" cy="1746440"/>
          </a:xfrm>
          <a:prstGeom prst="rect">
            <a:avLst/>
          </a:prstGeom>
          <a:noFill/>
        </p:spPr>
        <p:txBody>
          <a:bodyPr wrap="square">
            <a:spAutoFit/>
          </a:bodyPr>
          <a:lstStyle/>
          <a:p>
            <a:pPr marL="342900" marR="0" lvl="0" indent="-342900" algn="l" defTabSz="914400" rtl="0" eaLnBrk="1" fontAlgn="auto" latinLnBrk="0" hangingPunct="1">
              <a:lnSpc>
                <a:spcPct val="125000"/>
              </a:lnSpc>
              <a:buClr>
                <a:srgbClr val="FF0000"/>
              </a:buClr>
              <a:buSzTx/>
              <a:buFont typeface="Courier New" panose="02070309020205020404" pitchFamily="49" charset="0"/>
              <a:buChar char="o"/>
              <a:tabLst/>
              <a:defRPr/>
            </a:pPr>
            <a:r>
              <a:rPr lang="zh-CN" altLang="en-US" sz="22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调研射孔参数设计，调研冲击波传播衰减影响参数，设计特征模型；</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25000"/>
              </a:lnSpc>
              <a:buClr>
                <a:srgbClr val="FF0000"/>
              </a:buClr>
              <a:buFont typeface="Courier New" panose="02070309020205020404" pitchFamily="49" charset="0"/>
              <a:buChar char="o"/>
              <a:defRPr/>
            </a:pPr>
            <a:r>
              <a:rPr lang="zh-CN" altLang="en-US" sz="22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设计应变监测条件下超临界</a:t>
            </a:r>
            <a:r>
              <a:rPr lang="en-US" altLang="zh-CN" sz="22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CO2</a:t>
            </a:r>
            <a:r>
              <a:rPr lang="zh-CN" altLang="en-US" sz="22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聚能冲击波致裂实验方法</a:t>
            </a:r>
          </a:p>
          <a:p>
            <a:pPr marL="342900" marR="0" lvl="0" indent="-342900" algn="l" defTabSz="914400" rtl="0" eaLnBrk="1" fontAlgn="auto" latinLnBrk="0" hangingPunct="1">
              <a:lnSpc>
                <a:spcPct val="125000"/>
              </a:lnSpc>
              <a:buClr>
                <a:srgbClr val="FF0000"/>
              </a:buClr>
              <a:buSzTx/>
              <a:buFont typeface="Courier New" panose="02070309020205020404" pitchFamily="49" charset="0"/>
              <a:buChar char="o"/>
              <a:tabLst/>
              <a:defRPr/>
            </a:pPr>
            <a:r>
              <a:rPr lang="zh-CN" altLang="en-US" sz="22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开展亚克力替代品压裂实验，并进行相关实验；</a:t>
            </a:r>
            <a:endParaRPr lang="en-US" altLang="zh-CN" sz="22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25000"/>
              </a:lnSpc>
              <a:buClr>
                <a:srgbClr val="FF0000"/>
              </a:buClr>
              <a:buSzTx/>
              <a:buFont typeface="Courier New" panose="02070309020205020404" pitchFamily="49" charset="0"/>
              <a:buChar char="o"/>
              <a:tabLst/>
              <a:defRPr/>
            </a:pPr>
            <a:r>
              <a:rPr lang="zh-CN" altLang="en-US" sz="2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开展平板</a:t>
            </a:r>
            <a:r>
              <a:rPr lang="zh-CN" altLang="en-US" sz="2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压裂</a:t>
            </a:r>
            <a:r>
              <a:rPr lang="zh-CN" altLang="en-US" sz="2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可视化并形成研究论文一篇</a:t>
            </a:r>
            <a:endParaRPr lang="en-US" altLang="zh-CN" sz="2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D8AD55FF-E4C1-224B-3D91-FAB411629490}"/>
              </a:ext>
            </a:extLst>
          </p:cNvPr>
          <p:cNvSpPr txBox="1"/>
          <p:nvPr/>
        </p:nvSpPr>
        <p:spPr>
          <a:xfrm>
            <a:off x="623660" y="4867482"/>
            <a:ext cx="11160353" cy="51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342900" marR="0" lvl="0" indent="-342900" fontAlgn="auto">
              <a:lnSpc>
                <a:spcPct val="125000"/>
              </a:lnSpc>
              <a:spcBef>
                <a:spcPts val="1200"/>
              </a:spcBef>
              <a:spcAft>
                <a:spcPts val="600"/>
              </a:spcAft>
              <a:buClr>
                <a:srgbClr val="FF0000"/>
              </a:buClr>
              <a:buSzTx/>
              <a:buFont typeface="Wingdings" panose="05000000000000000000" pitchFamily="2" charset="2"/>
              <a:buChar char="Ø"/>
              <a:tabLst/>
              <a:defRPr kumimoji="0" sz="267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vl2pPr marL="800100" indent="-342900" eaLnBrk="0" hangingPunct="0">
              <a:spcBef>
                <a:spcPct val="20000"/>
              </a:spcBef>
              <a:buChar char="–"/>
              <a:defRPr sz="2800">
                <a:latin typeface="Arial" charset="0"/>
                <a:ea typeface="宋体" pitchFamily="2" charset="-122"/>
              </a:defRPr>
            </a:lvl2pPr>
            <a:lvl3pPr marL="1143000" indent="-228600" eaLnBrk="0" hangingPunct="0">
              <a:spcBef>
                <a:spcPct val="20000"/>
              </a:spcBef>
              <a:buChar char="•"/>
              <a:defRPr sz="2400">
                <a:latin typeface="Arial" charset="0"/>
                <a:ea typeface="宋体" pitchFamily="2" charset="-122"/>
              </a:defRPr>
            </a:lvl3pPr>
            <a:lvl4pPr marL="1600200" indent="-228600" eaLnBrk="0" hangingPunct="0">
              <a:spcBef>
                <a:spcPct val="20000"/>
              </a:spcBef>
              <a:buChar char="–"/>
              <a:defRPr sz="2000">
                <a:latin typeface="Arial" charset="0"/>
                <a:ea typeface="宋体" pitchFamily="2" charset="-122"/>
              </a:defRPr>
            </a:lvl4pPr>
            <a:lvl5pPr marL="2057400" indent="-228600" eaLnBrk="0" hangingPunct="0">
              <a:spcBef>
                <a:spcPct val="20000"/>
              </a:spcBef>
              <a:buChar char="»"/>
              <a:defRPr sz="2000">
                <a:latin typeface="Arial" charset="0"/>
                <a:ea typeface="宋体" pitchFamily="2" charset="-122"/>
              </a:defRPr>
            </a:lvl5pPr>
            <a:lvl6pPr marL="2514600" indent="-228600" eaLnBrk="0" fontAlgn="base" hangingPunct="0">
              <a:spcBef>
                <a:spcPct val="20000"/>
              </a:spcBef>
              <a:spcAft>
                <a:spcPct val="0"/>
              </a:spcAft>
              <a:buChar char="»"/>
              <a:defRPr sz="2000">
                <a:latin typeface="Arial" charset="0"/>
                <a:ea typeface="宋体" pitchFamily="2" charset="-122"/>
              </a:defRPr>
            </a:lvl6pPr>
            <a:lvl7pPr marL="2971800" indent="-228600" eaLnBrk="0" fontAlgn="base" hangingPunct="0">
              <a:spcBef>
                <a:spcPct val="20000"/>
              </a:spcBef>
              <a:spcAft>
                <a:spcPct val="0"/>
              </a:spcAft>
              <a:buChar char="»"/>
              <a:defRPr sz="2000">
                <a:latin typeface="Arial" charset="0"/>
                <a:ea typeface="宋体" pitchFamily="2" charset="-122"/>
              </a:defRPr>
            </a:lvl7pPr>
            <a:lvl8pPr marL="3429000" indent="-228600" eaLnBrk="0" fontAlgn="base" hangingPunct="0">
              <a:spcBef>
                <a:spcPct val="20000"/>
              </a:spcBef>
              <a:spcAft>
                <a:spcPct val="0"/>
              </a:spcAft>
              <a:buChar char="»"/>
              <a:defRPr sz="2000">
                <a:latin typeface="Arial" charset="0"/>
                <a:ea typeface="宋体" pitchFamily="2" charset="-122"/>
              </a:defRPr>
            </a:lvl8pPr>
            <a:lvl9pPr marL="3886200" indent="-228600" eaLnBrk="0" fontAlgn="base" hangingPunct="0">
              <a:spcBef>
                <a:spcPct val="20000"/>
              </a:spcBef>
              <a:spcAft>
                <a:spcPct val="0"/>
              </a:spcAft>
              <a:buChar char="»"/>
              <a:defRPr sz="2000">
                <a:latin typeface="Arial" charset="0"/>
                <a:ea typeface="宋体" pitchFamily="2" charset="-122"/>
              </a:defRPr>
            </a:lvl9pPr>
          </a:lstStyle>
          <a:p>
            <a:pPr>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配合完成实验室日常工作及项目工作</a:t>
            </a:r>
          </a:p>
        </p:txBody>
      </p:sp>
      <p:sp>
        <p:nvSpPr>
          <p:cNvPr id="2" name="文本框 1">
            <a:extLst>
              <a:ext uri="{FF2B5EF4-FFF2-40B4-BE49-F238E27FC236}">
                <a16:creationId xmlns:a16="http://schemas.microsoft.com/office/drawing/2014/main" id="{A7D83F75-8CD1-48BA-90A1-F9308A72C62E}"/>
              </a:ext>
            </a:extLst>
          </p:cNvPr>
          <p:cNvSpPr txBox="1">
            <a:spLocks noChangeArrowheads="1"/>
          </p:cNvSpPr>
          <p:nvPr/>
        </p:nvSpPr>
        <p:spPr bwMode="auto">
          <a:xfrm>
            <a:off x="158388" y="1080369"/>
            <a:ext cx="11762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q"/>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下一步工作计划</a:t>
            </a:r>
          </a:p>
        </p:txBody>
      </p:sp>
    </p:spTree>
    <p:extLst>
      <p:ext uri="{BB962C8B-B14F-4D97-AF65-F5344CB8AC3E}">
        <p14:creationId xmlns:p14="http://schemas.microsoft.com/office/powerpoint/2010/main" val="1796261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BB43F6B6-0FBE-883B-3142-F674850FF067}"/>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调研及开题思路</a:t>
            </a:r>
          </a:p>
        </p:txBody>
      </p:sp>
      <p:pic>
        <p:nvPicPr>
          <p:cNvPr id="5" name="图片 4">
            <a:extLst>
              <a:ext uri="{FF2B5EF4-FFF2-40B4-BE49-F238E27FC236}">
                <a16:creationId xmlns:a16="http://schemas.microsoft.com/office/drawing/2014/main" id="{051CB7F1-1F37-9BD6-98B9-345B056BEA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0865" y="1912017"/>
            <a:ext cx="9200271" cy="4504814"/>
          </a:xfrm>
          <a:prstGeom prst="rect">
            <a:avLst/>
          </a:prstGeom>
        </p:spPr>
      </p:pic>
      <p:sp>
        <p:nvSpPr>
          <p:cNvPr id="2" name="文本框 1">
            <a:extLst>
              <a:ext uri="{FF2B5EF4-FFF2-40B4-BE49-F238E27FC236}">
                <a16:creationId xmlns:a16="http://schemas.microsoft.com/office/drawing/2014/main" id="{98994D29-87DD-61E3-DB71-42D571A66CAD}"/>
              </a:ext>
            </a:extLst>
          </p:cNvPr>
          <p:cNvSpPr txBox="1">
            <a:spLocks noChangeArrowheads="1"/>
          </p:cNvSpPr>
          <p:nvPr/>
        </p:nvSpPr>
        <p:spPr bwMode="auto">
          <a:xfrm>
            <a:off x="137762" y="1072499"/>
            <a:ext cx="11762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q"/>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思路框架</a:t>
            </a:r>
          </a:p>
        </p:txBody>
      </p:sp>
    </p:spTree>
    <p:extLst>
      <p:ext uri="{BB962C8B-B14F-4D97-AF65-F5344CB8AC3E}">
        <p14:creationId xmlns:p14="http://schemas.microsoft.com/office/powerpoint/2010/main" val="367188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BB43F6B6-0FBE-883B-3142-F674850FF067}"/>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研一成绩</a:t>
            </a:r>
          </a:p>
        </p:txBody>
      </p:sp>
      <p:graphicFrame>
        <p:nvGraphicFramePr>
          <p:cNvPr id="6" name="表格 5">
            <a:extLst>
              <a:ext uri="{FF2B5EF4-FFF2-40B4-BE49-F238E27FC236}">
                <a16:creationId xmlns:a16="http://schemas.microsoft.com/office/drawing/2014/main" id="{63CC6643-0856-CB8A-E95F-7A158E0A2EA5}"/>
              </a:ext>
            </a:extLst>
          </p:cNvPr>
          <p:cNvGraphicFramePr>
            <a:graphicFrameLocks noGrp="1"/>
          </p:cNvGraphicFramePr>
          <p:nvPr>
            <p:extLst>
              <p:ext uri="{D42A27DB-BD31-4B8C-83A1-F6EECF244321}">
                <p14:modId xmlns:p14="http://schemas.microsoft.com/office/powerpoint/2010/main" val="1729394543"/>
              </p:ext>
            </p:extLst>
          </p:nvPr>
        </p:nvGraphicFramePr>
        <p:xfrm>
          <a:off x="815473" y="2018930"/>
          <a:ext cx="8500406" cy="4473528"/>
        </p:xfrm>
        <a:graphic>
          <a:graphicData uri="http://schemas.openxmlformats.org/drawingml/2006/table">
            <a:tbl>
              <a:tblPr>
                <a:tableStyleId>{5C22544A-7EE6-4342-B048-85BDC9FD1C3A}</a:tableStyleId>
              </a:tblPr>
              <a:tblGrid>
                <a:gridCol w="6683787">
                  <a:extLst>
                    <a:ext uri="{9D8B030D-6E8A-4147-A177-3AD203B41FA5}">
                      <a16:colId xmlns:a16="http://schemas.microsoft.com/office/drawing/2014/main" val="334281220"/>
                    </a:ext>
                  </a:extLst>
                </a:gridCol>
                <a:gridCol w="1816619">
                  <a:extLst>
                    <a:ext uri="{9D8B030D-6E8A-4147-A177-3AD203B41FA5}">
                      <a16:colId xmlns:a16="http://schemas.microsoft.com/office/drawing/2014/main" val="1618127314"/>
                    </a:ext>
                  </a:extLst>
                </a:gridCol>
              </a:tblGrid>
              <a:tr h="314540">
                <a:tc>
                  <a:txBody>
                    <a:bodyPr/>
                    <a:lstStyle/>
                    <a:p>
                      <a:pPr algn="ctr" fontAlgn="b"/>
                      <a:r>
                        <a:rPr lang="zh-CN" altLang="en-US" sz="2400" b="1" u="none" strike="noStrike" dirty="0">
                          <a:solidFill>
                            <a:schemeClr val="tx1"/>
                          </a:solidFill>
                          <a:effectLst/>
                        </a:rPr>
                        <a:t>课程名称 </a:t>
                      </a:r>
                      <a:endParaRPr lang="zh-CN" altLang="en-US" sz="2400" b="1" i="0" u="none" strike="noStrike" dirty="0">
                        <a:solidFill>
                          <a:schemeClr val="tx1"/>
                        </a:solidFill>
                        <a:effectLst/>
                        <a:latin typeface="等线" panose="02010600030101010101" pitchFamily="2" charset="-122"/>
                        <a:ea typeface="等线" panose="02010600030101010101" pitchFamily="2" charset="-122"/>
                      </a:endParaRPr>
                    </a:p>
                  </a:txBody>
                  <a:tcPr marL="7034" marR="7034" marT="7034" marB="0" anchor="b">
                    <a:solidFill>
                      <a:schemeClr val="accent5">
                        <a:lumMod val="75000"/>
                      </a:schemeClr>
                    </a:solidFill>
                  </a:tcPr>
                </a:tc>
                <a:tc>
                  <a:txBody>
                    <a:bodyPr/>
                    <a:lstStyle/>
                    <a:p>
                      <a:pPr algn="ctr" fontAlgn="b"/>
                      <a:r>
                        <a:rPr lang="zh-CN" altLang="en-US" sz="2400" b="1" u="none" strike="noStrike" dirty="0">
                          <a:solidFill>
                            <a:schemeClr val="tx1"/>
                          </a:solidFill>
                          <a:effectLst/>
                        </a:rPr>
                        <a:t>成绩</a:t>
                      </a:r>
                      <a:endParaRPr lang="zh-CN" altLang="en-US" sz="2400" b="1" i="0" u="none" strike="noStrike" dirty="0">
                        <a:solidFill>
                          <a:schemeClr val="tx1"/>
                        </a:solidFill>
                        <a:effectLst/>
                        <a:latin typeface="等线" panose="02010600030101010101" pitchFamily="2" charset="-122"/>
                        <a:ea typeface="等线" panose="02010600030101010101" pitchFamily="2" charset="-122"/>
                      </a:endParaRPr>
                    </a:p>
                  </a:txBody>
                  <a:tcPr marL="7034" marR="7034" marT="7034" marB="0" anchor="b">
                    <a:solidFill>
                      <a:schemeClr val="accent5">
                        <a:lumMod val="75000"/>
                      </a:schemeClr>
                    </a:solidFill>
                  </a:tcPr>
                </a:tc>
                <a:extLst>
                  <a:ext uri="{0D108BD9-81ED-4DB2-BD59-A6C34878D82A}">
                    <a16:rowId xmlns:a16="http://schemas.microsoft.com/office/drawing/2014/main" val="3724728298"/>
                  </a:ext>
                </a:extLst>
              </a:tr>
              <a:tr h="314540">
                <a:tc>
                  <a:txBody>
                    <a:bodyPr/>
                    <a:lstStyle/>
                    <a:p>
                      <a:pPr algn="ctr" fontAlgn="b"/>
                      <a:r>
                        <a:rPr lang="zh-CN" altLang="en-US" sz="2400" b="1" u="none" strike="noStrike" dirty="0">
                          <a:effectLst/>
                        </a:rPr>
                        <a:t>科技论文写作</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94</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1077960106"/>
                  </a:ext>
                </a:extLst>
              </a:tr>
              <a:tr h="314540">
                <a:tc>
                  <a:txBody>
                    <a:bodyPr/>
                    <a:lstStyle/>
                    <a:p>
                      <a:pPr algn="ctr" fontAlgn="b"/>
                      <a:r>
                        <a:rPr lang="zh-CN" altLang="en-US" sz="2400" b="1" u="none" strike="noStrike" dirty="0">
                          <a:effectLst/>
                        </a:rPr>
                        <a:t>煤层气开采理论与技术</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94</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1885264478"/>
                  </a:ext>
                </a:extLst>
              </a:tr>
              <a:tr h="314540">
                <a:tc>
                  <a:txBody>
                    <a:bodyPr/>
                    <a:lstStyle/>
                    <a:p>
                      <a:pPr algn="ctr" fontAlgn="b"/>
                      <a:r>
                        <a:rPr lang="zh-CN" altLang="en-US" sz="2400" b="1" u="none" strike="noStrike" dirty="0">
                          <a:effectLst/>
                        </a:rPr>
                        <a:t>现代油气井工程理论和方法</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90</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923764530"/>
                  </a:ext>
                </a:extLst>
              </a:tr>
              <a:tr h="314540">
                <a:tc>
                  <a:txBody>
                    <a:bodyPr/>
                    <a:lstStyle/>
                    <a:p>
                      <a:pPr algn="ctr" fontAlgn="b"/>
                      <a:r>
                        <a:rPr lang="zh-CN" altLang="en-US" sz="2400" b="1" u="none" strike="noStrike">
                          <a:effectLst/>
                        </a:rPr>
                        <a:t>石油工程岩石力学</a:t>
                      </a:r>
                      <a:r>
                        <a:rPr lang="en-US" altLang="zh-CN" sz="2400" b="1" u="none" strike="noStrike">
                          <a:effectLst/>
                        </a:rPr>
                        <a:t>II</a:t>
                      </a:r>
                      <a:endParaRPr lang="en-US" altLang="zh-CN" sz="2400" b="1" i="0" u="none" strike="noStrike">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86</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817851848"/>
                  </a:ext>
                </a:extLst>
              </a:tr>
              <a:tr h="314540">
                <a:tc>
                  <a:txBody>
                    <a:bodyPr/>
                    <a:lstStyle/>
                    <a:p>
                      <a:pPr algn="ctr" fontAlgn="b"/>
                      <a:r>
                        <a:rPr lang="zh-CN" altLang="en-US" sz="2400" b="1" u="none" strike="noStrike">
                          <a:effectLst/>
                        </a:rPr>
                        <a:t>应用固体力学</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90</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915025192"/>
                  </a:ext>
                </a:extLst>
              </a:tr>
              <a:tr h="314540">
                <a:tc>
                  <a:txBody>
                    <a:bodyPr/>
                    <a:lstStyle/>
                    <a:p>
                      <a:pPr algn="ctr" fontAlgn="b"/>
                      <a:r>
                        <a:rPr lang="zh-CN" altLang="en-US" sz="2400" b="1" u="none" strike="noStrike">
                          <a:effectLst/>
                        </a:rPr>
                        <a:t>水力压裂力学</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93</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2152540401"/>
                  </a:ext>
                </a:extLst>
              </a:tr>
              <a:tr h="314540">
                <a:tc>
                  <a:txBody>
                    <a:bodyPr/>
                    <a:lstStyle/>
                    <a:p>
                      <a:pPr algn="ctr" fontAlgn="b"/>
                      <a:r>
                        <a:rPr lang="zh-CN" altLang="en-US" sz="2400" b="1" u="none" strike="noStrike">
                          <a:effectLst/>
                        </a:rPr>
                        <a:t>油气多相管流与传热</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78</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1009560974"/>
                  </a:ext>
                </a:extLst>
              </a:tr>
              <a:tr h="314540">
                <a:tc>
                  <a:txBody>
                    <a:bodyPr/>
                    <a:lstStyle/>
                    <a:p>
                      <a:pPr algn="ctr" fontAlgn="b"/>
                      <a:r>
                        <a:rPr lang="zh-CN" altLang="en-US" sz="2400" b="1" u="none" strike="noStrike">
                          <a:effectLst/>
                        </a:rPr>
                        <a:t>数值分析</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66</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1995403546"/>
                  </a:ext>
                </a:extLst>
              </a:tr>
              <a:tr h="314540">
                <a:tc>
                  <a:txBody>
                    <a:bodyPr/>
                    <a:lstStyle/>
                    <a:p>
                      <a:pPr algn="ctr" fontAlgn="b"/>
                      <a:r>
                        <a:rPr lang="zh-CN" altLang="en-US" sz="2400" b="1" u="none" strike="noStrike">
                          <a:effectLst/>
                        </a:rPr>
                        <a:t>自然辩证法概论</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95</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3322320339"/>
                  </a:ext>
                </a:extLst>
              </a:tr>
              <a:tr h="314540">
                <a:tc>
                  <a:txBody>
                    <a:bodyPr/>
                    <a:lstStyle/>
                    <a:p>
                      <a:pPr algn="ctr" fontAlgn="b"/>
                      <a:r>
                        <a:rPr lang="zh-CN" altLang="en-US" sz="2400" b="1" u="none" strike="noStrike">
                          <a:effectLst/>
                        </a:rPr>
                        <a:t>新时代中国特色社会主义理论与实践</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93</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1919019208"/>
                  </a:ext>
                </a:extLst>
              </a:tr>
              <a:tr h="314540">
                <a:tc>
                  <a:txBody>
                    <a:bodyPr/>
                    <a:lstStyle/>
                    <a:p>
                      <a:pPr algn="ctr" fontAlgn="b"/>
                      <a:r>
                        <a:rPr lang="zh-CN" altLang="en-US" sz="2400" b="1" u="none" strike="noStrike">
                          <a:effectLst/>
                        </a:rPr>
                        <a:t>学术英语读写</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7034" marR="7034" marT="7034" marB="0" anchor="b"/>
                </a:tc>
                <a:tc>
                  <a:txBody>
                    <a:bodyPr/>
                    <a:lstStyle/>
                    <a:p>
                      <a:pPr algn="ctr" fontAlgn="b"/>
                      <a:r>
                        <a:rPr lang="en-US" altLang="zh-CN" sz="2400" b="1" u="none" strike="noStrike" dirty="0">
                          <a:effectLst/>
                        </a:rPr>
                        <a:t>86</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7034" marR="7034" marT="7034" marB="0" anchor="b"/>
                </a:tc>
                <a:extLst>
                  <a:ext uri="{0D108BD9-81ED-4DB2-BD59-A6C34878D82A}">
                    <a16:rowId xmlns:a16="http://schemas.microsoft.com/office/drawing/2014/main" val="2007847372"/>
                  </a:ext>
                </a:extLst>
              </a:tr>
            </a:tbl>
          </a:graphicData>
        </a:graphic>
      </p:graphicFrame>
      <p:sp>
        <p:nvSpPr>
          <p:cNvPr id="7" name="TextBox 6">
            <a:extLst>
              <a:ext uri="{FF2B5EF4-FFF2-40B4-BE49-F238E27FC236}">
                <a16:creationId xmlns:a16="http://schemas.microsoft.com/office/drawing/2014/main" id="{129354DE-4748-C3E9-97D5-CC53E57FFDD7}"/>
              </a:ext>
            </a:extLst>
          </p:cNvPr>
          <p:cNvSpPr txBox="1">
            <a:spLocks noChangeArrowheads="1"/>
          </p:cNvSpPr>
          <p:nvPr/>
        </p:nvSpPr>
        <p:spPr bwMode="auto">
          <a:xfrm>
            <a:off x="169898" y="1294314"/>
            <a:ext cx="10708640" cy="51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800100" indent="-34290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R="0" lvl="0" algn="l" defTabSz="914400" rtl="0" eaLnBrk="1" fontAlgn="auto" latinLnBrk="0" hangingPunct="1">
              <a:lnSpc>
                <a:spcPct val="125000"/>
              </a:lnSpc>
              <a:spcBef>
                <a:spcPts val="1200"/>
              </a:spcBef>
              <a:spcAft>
                <a:spcPts val="600"/>
              </a:spcAft>
              <a:buClr>
                <a:srgbClr val="FF0000"/>
              </a:buClr>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研一共研修课程</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门，其中已出成绩</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门，加权平均成绩</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86.71</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，绩点</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3.67</a:t>
            </a:r>
          </a:p>
        </p:txBody>
      </p:sp>
    </p:spTree>
    <p:extLst>
      <p:ext uri="{BB962C8B-B14F-4D97-AF65-F5344CB8AC3E}">
        <p14:creationId xmlns:p14="http://schemas.microsoft.com/office/powerpoint/2010/main" val="143089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B2F460-835C-26B6-1ADD-B9BBF1B34A9C}"/>
              </a:ext>
            </a:extLst>
          </p:cNvPr>
          <p:cNvSpPr txBox="1">
            <a:spLocks noChangeArrowheads="1"/>
          </p:cNvSpPr>
          <p:nvPr/>
        </p:nvSpPr>
        <p:spPr bwMode="auto">
          <a:xfrm>
            <a:off x="969819" y="2003425"/>
            <a:ext cx="10252362"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ctr" defTabSz="914400" rtl="0" eaLnBrk="0" fontAlgn="base" latinLnBrk="0" hangingPunct="0">
              <a:lnSpc>
                <a:spcPct val="120000"/>
              </a:lnSpc>
              <a:spcBef>
                <a:spcPts val="600"/>
              </a:spcBef>
              <a:spcAft>
                <a:spcPct val="0"/>
              </a:spcAft>
              <a:buClrTx/>
              <a:buSzTx/>
              <a:buFontTx/>
              <a:buNone/>
              <a:tabLst/>
              <a:defRPr/>
            </a:pPr>
            <a:r>
              <a:rPr kumimoji="0" lang="zh-CN" altLang="en-US" sz="6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汇报完毕</a:t>
            </a:r>
            <a:endParaRPr kumimoji="0" lang="en-US" altLang="zh-CN" sz="6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0" fontAlgn="base" latinLnBrk="0" hangingPunct="0">
              <a:lnSpc>
                <a:spcPct val="120000"/>
              </a:lnSpc>
              <a:spcBef>
                <a:spcPts val="600"/>
              </a:spcBef>
              <a:spcAft>
                <a:spcPct val="0"/>
              </a:spcAft>
              <a:buClrTx/>
              <a:buSzTx/>
              <a:buFontTx/>
              <a:buNone/>
              <a:tabLst/>
              <a:defRPr/>
            </a:pPr>
            <a:r>
              <a:rPr kumimoji="0" lang="zh-CN" altLang="en-US" sz="6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请各位老师同学批评指正</a:t>
            </a:r>
            <a:br>
              <a:rPr kumimoji="0" lang="en-US" altLang="zh-CN" sz="4800" b="0"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br>
            <a:endParaRPr kumimoji="0" lang="zh-CN" altLang="en-US" sz="4800" b="0"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59141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工作计划与完成情况  </a:t>
            </a:r>
          </a:p>
        </p:txBody>
      </p:sp>
      <p:graphicFrame>
        <p:nvGraphicFramePr>
          <p:cNvPr id="4" name="表格 3">
            <a:extLst>
              <a:ext uri="{FF2B5EF4-FFF2-40B4-BE49-F238E27FC236}">
                <a16:creationId xmlns:a16="http://schemas.microsoft.com/office/drawing/2014/main" id="{B5EF1AC0-9EEC-FF8F-1F70-0E9479C079A7}"/>
              </a:ext>
            </a:extLst>
          </p:cNvPr>
          <p:cNvGraphicFramePr>
            <a:graphicFrameLocks noGrp="1"/>
          </p:cNvGraphicFramePr>
          <p:nvPr>
            <p:extLst>
              <p:ext uri="{D42A27DB-BD31-4B8C-83A1-F6EECF244321}">
                <p14:modId xmlns:p14="http://schemas.microsoft.com/office/powerpoint/2010/main" val="1299928830"/>
              </p:ext>
            </p:extLst>
          </p:nvPr>
        </p:nvGraphicFramePr>
        <p:xfrm>
          <a:off x="117097" y="1211659"/>
          <a:ext cx="12003859" cy="4971031"/>
        </p:xfrm>
        <a:graphic>
          <a:graphicData uri="http://schemas.openxmlformats.org/drawingml/2006/table">
            <a:tbl>
              <a:tblPr firstRow="1" bandRow="1">
                <a:tableStyleId>{2D5ABB26-0587-4C30-8999-92F81FD0307C}</a:tableStyleId>
              </a:tblPr>
              <a:tblGrid>
                <a:gridCol w="1063374">
                  <a:extLst>
                    <a:ext uri="{9D8B030D-6E8A-4147-A177-3AD203B41FA5}">
                      <a16:colId xmlns:a16="http://schemas.microsoft.com/office/drawing/2014/main" val="1966452182"/>
                    </a:ext>
                  </a:extLst>
                </a:gridCol>
                <a:gridCol w="659822">
                  <a:extLst>
                    <a:ext uri="{9D8B030D-6E8A-4147-A177-3AD203B41FA5}">
                      <a16:colId xmlns:a16="http://schemas.microsoft.com/office/drawing/2014/main" val="2090881781"/>
                    </a:ext>
                  </a:extLst>
                </a:gridCol>
                <a:gridCol w="659822">
                  <a:extLst>
                    <a:ext uri="{9D8B030D-6E8A-4147-A177-3AD203B41FA5}">
                      <a16:colId xmlns:a16="http://schemas.microsoft.com/office/drawing/2014/main" val="2919903252"/>
                    </a:ext>
                  </a:extLst>
                </a:gridCol>
                <a:gridCol w="659822">
                  <a:extLst>
                    <a:ext uri="{9D8B030D-6E8A-4147-A177-3AD203B41FA5}">
                      <a16:colId xmlns:a16="http://schemas.microsoft.com/office/drawing/2014/main" val="3837069179"/>
                    </a:ext>
                  </a:extLst>
                </a:gridCol>
                <a:gridCol w="659822">
                  <a:extLst>
                    <a:ext uri="{9D8B030D-6E8A-4147-A177-3AD203B41FA5}">
                      <a16:colId xmlns:a16="http://schemas.microsoft.com/office/drawing/2014/main" val="3490954743"/>
                    </a:ext>
                  </a:extLst>
                </a:gridCol>
                <a:gridCol w="220034">
                  <a:extLst>
                    <a:ext uri="{9D8B030D-6E8A-4147-A177-3AD203B41FA5}">
                      <a16:colId xmlns:a16="http://schemas.microsoft.com/office/drawing/2014/main" val="1512936952"/>
                    </a:ext>
                  </a:extLst>
                </a:gridCol>
                <a:gridCol w="591399">
                  <a:extLst>
                    <a:ext uri="{9D8B030D-6E8A-4147-A177-3AD203B41FA5}">
                      <a16:colId xmlns:a16="http://schemas.microsoft.com/office/drawing/2014/main" val="2182045496"/>
                    </a:ext>
                  </a:extLst>
                </a:gridCol>
                <a:gridCol w="681773">
                  <a:extLst>
                    <a:ext uri="{9D8B030D-6E8A-4147-A177-3AD203B41FA5}">
                      <a16:colId xmlns:a16="http://schemas.microsoft.com/office/drawing/2014/main" val="2219967314"/>
                    </a:ext>
                  </a:extLst>
                </a:gridCol>
                <a:gridCol w="761558">
                  <a:extLst>
                    <a:ext uri="{9D8B030D-6E8A-4147-A177-3AD203B41FA5}">
                      <a16:colId xmlns:a16="http://schemas.microsoft.com/office/drawing/2014/main" val="2519048376"/>
                    </a:ext>
                  </a:extLst>
                </a:gridCol>
                <a:gridCol w="774925">
                  <a:extLst>
                    <a:ext uri="{9D8B030D-6E8A-4147-A177-3AD203B41FA5}">
                      <a16:colId xmlns:a16="http://schemas.microsoft.com/office/drawing/2014/main" val="259484610"/>
                    </a:ext>
                  </a:extLst>
                </a:gridCol>
                <a:gridCol w="659822">
                  <a:extLst>
                    <a:ext uri="{9D8B030D-6E8A-4147-A177-3AD203B41FA5}">
                      <a16:colId xmlns:a16="http://schemas.microsoft.com/office/drawing/2014/main" val="1652535862"/>
                    </a:ext>
                  </a:extLst>
                </a:gridCol>
                <a:gridCol w="659822">
                  <a:extLst>
                    <a:ext uri="{9D8B030D-6E8A-4147-A177-3AD203B41FA5}">
                      <a16:colId xmlns:a16="http://schemas.microsoft.com/office/drawing/2014/main" val="2383814649"/>
                    </a:ext>
                  </a:extLst>
                </a:gridCol>
                <a:gridCol w="659822">
                  <a:extLst>
                    <a:ext uri="{9D8B030D-6E8A-4147-A177-3AD203B41FA5}">
                      <a16:colId xmlns:a16="http://schemas.microsoft.com/office/drawing/2014/main" val="1228673431"/>
                    </a:ext>
                  </a:extLst>
                </a:gridCol>
                <a:gridCol w="729704">
                  <a:extLst>
                    <a:ext uri="{9D8B030D-6E8A-4147-A177-3AD203B41FA5}">
                      <a16:colId xmlns:a16="http://schemas.microsoft.com/office/drawing/2014/main" val="2993508008"/>
                    </a:ext>
                  </a:extLst>
                </a:gridCol>
                <a:gridCol w="659822">
                  <a:extLst>
                    <a:ext uri="{9D8B030D-6E8A-4147-A177-3AD203B41FA5}">
                      <a16:colId xmlns:a16="http://schemas.microsoft.com/office/drawing/2014/main" val="2503242693"/>
                    </a:ext>
                  </a:extLst>
                </a:gridCol>
                <a:gridCol w="659822">
                  <a:extLst>
                    <a:ext uri="{9D8B030D-6E8A-4147-A177-3AD203B41FA5}">
                      <a16:colId xmlns:a16="http://schemas.microsoft.com/office/drawing/2014/main" val="4042806719"/>
                    </a:ext>
                  </a:extLst>
                </a:gridCol>
                <a:gridCol w="659822">
                  <a:extLst>
                    <a:ext uri="{9D8B030D-6E8A-4147-A177-3AD203B41FA5}">
                      <a16:colId xmlns:a16="http://schemas.microsoft.com/office/drawing/2014/main" val="3759144656"/>
                    </a:ext>
                  </a:extLst>
                </a:gridCol>
                <a:gridCol w="582872">
                  <a:extLst>
                    <a:ext uri="{9D8B030D-6E8A-4147-A177-3AD203B41FA5}">
                      <a16:colId xmlns:a16="http://schemas.microsoft.com/office/drawing/2014/main" val="1389368824"/>
                    </a:ext>
                  </a:extLst>
                </a:gridCol>
              </a:tblGrid>
              <a:tr h="499853">
                <a:tc rowSpan="2">
                  <a:txBody>
                    <a:bodyPr/>
                    <a:lstStyle/>
                    <a:p>
                      <a:pPr marL="0" algn="ctr" defTabSz="914400" rtl="0" eaLnBrk="1" latinLnBrk="0" hangingPunct="1"/>
                      <a:r>
                        <a:rPr lang="zh-CN" altLang="en-US" sz="20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计划</a:t>
                      </a:r>
                      <a:endParaRPr lang="en-US" altLang="zh-CN" sz="20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0" algn="ctr" defTabSz="914400" rtl="0" eaLnBrk="1" latinLnBrk="0" hangingPunct="1"/>
                      <a:r>
                        <a:rPr lang="zh-CN" altLang="en-US" sz="20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任务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8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5~7</a:t>
                      </a:r>
                      <a:r>
                        <a:rPr lang="zh-CN" altLang="en-US" sz="18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lang="en-US" altLang="zh-CN" sz="18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8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altLang="zh-CN" sz="18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18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8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18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8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10~12</a:t>
                      </a:r>
                      <a:r>
                        <a:rPr lang="zh-CN" altLang="en-US" sz="18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8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8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8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246078"/>
                  </a:ext>
                </a:extLst>
              </a:tr>
              <a:tr h="79143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dirty="0">
                          <a:latin typeface="微软雅黑" panose="020B0503020204020204" pitchFamily="34" charset="-122"/>
                          <a:ea typeface="微软雅黑" panose="020B0503020204020204" pitchFamily="34" charset="-122"/>
                          <a:cs typeface="Times New Roman" panose="02020603050405020304" pitchFamily="18" charset="0"/>
                        </a:rPr>
                        <a:t>第</a:t>
                      </a:r>
                      <a:r>
                        <a:rPr lang="en-US" altLang="zh-CN" sz="1500" b="1"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500" b="1" dirty="0">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500" b="1" dirty="0">
                          <a:latin typeface="微软雅黑" panose="020B0503020204020204" pitchFamily="34" charset="-122"/>
                          <a:ea typeface="微软雅黑" panose="020B0503020204020204" pitchFamily="34" charset="-122"/>
                          <a:cs typeface="Times New Roman" panose="02020603050405020304" pitchFamily="18" charset="0"/>
                        </a:rPr>
                        <a:t>第</a:t>
                      </a:r>
                      <a:r>
                        <a:rPr lang="en-US" altLang="zh-CN" sz="1500" b="1"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500" b="1" dirty="0">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kumimoji="0" lang="en-US" altLang="zh-CN"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288863"/>
                  </a:ext>
                </a:extLst>
              </a:tr>
              <a:tr h="306593">
                <a:tc gridSpan="1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个人进展</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2000" b="0"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0"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indent="0" algn="ctr">
                        <a:buNone/>
                      </a:pP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indent="0" algn="ctr">
                        <a:buNone/>
                      </a:pP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6706460"/>
                  </a:ext>
                </a:extLst>
              </a:tr>
              <a:tr h="72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SC-CO</a:t>
                      </a:r>
                      <a:r>
                        <a:rPr lang="en-US" altLang="zh-CN" sz="1400" b="1"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400" b="1" baseline="0" dirty="0">
                          <a:latin typeface="微软雅黑" panose="020B0503020204020204" pitchFamily="34" charset="-122"/>
                          <a:ea typeface="微软雅黑" panose="020B0503020204020204" pitchFamily="34" charset="-122"/>
                          <a:cs typeface="Times New Roman" panose="02020603050405020304" pitchFamily="18" charset="0"/>
                        </a:rPr>
                        <a:t>-SEF</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冲击致裂</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可视化压裂</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相关文献阅读</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后处理软件</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应变监测技术学习</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hMerge="1">
                  <a:txBody>
                    <a:bodyPr/>
                    <a:lstStyle/>
                    <a:p>
                      <a:pPr algn="ctr"/>
                      <a:endParaRPr lang="zh-CN" altLang="en-US" sz="1400" b="0"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pPr algn="ct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gridSpan="9">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深入调研设计研究方案</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开展相关实验（预实验及验证实验）</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zh-CN" altLang="en-US"/>
                    </a:p>
                  </a:txBody>
                  <a:tcPr/>
                </a:tc>
                <a:tc hMerge="1">
                  <a:txBody>
                    <a:bodyPr/>
                    <a:lstStyle/>
                    <a:p>
                      <a:endParaRPr lang="zh-CN" altLang="en-US" dirty="0"/>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zh-CN" altLang="en-US" dirty="0"/>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对教材中</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matlab</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内容用</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py</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复现</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根据流致振动调研结合油服管柱撰写一篇论文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形成相关内容</a:t>
                      </a: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7496788"/>
                  </a:ext>
                </a:extLst>
              </a:tr>
              <a:tr h="360000">
                <a:tc>
                  <a:txBody>
                    <a:bodyPr/>
                    <a:lstStyle/>
                    <a:p>
                      <a:pPr algn="ct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研究生开题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7">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阅读调研相关文献，确定研究方向及方法，完成开题报告及文献调研综述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E0B4"/>
                    </a:solidFill>
                  </a:tcPr>
                </a:tc>
                <a:tc hMerge="1">
                  <a:txBody>
                    <a:bodyPr/>
                    <a:lstStyle/>
                    <a:p>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r>
                        <a:rPr lang="zh-CN" altLang="en-US" sz="1400" b="1" dirty="0">
                          <a:latin typeface="楷体" panose="02010609060101010101" pitchFamily="49" charset="-122"/>
                          <a:ea typeface="楷体" panose="02010609060101010101" pitchFamily="49" charset="-122"/>
                          <a:cs typeface="Times New Roman" panose="02020603050405020304" pitchFamily="18" charset="0"/>
                        </a:rPr>
                        <a:t>文本预处理与命名实体识别</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zh-CN" altLang="en-US" sz="1400" b="0"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r>
                        <a:rPr lang="zh-CN" altLang="en-US" sz="1400" b="1" dirty="0">
                          <a:latin typeface="楷体" panose="02010609060101010101" pitchFamily="49" charset="-122"/>
                          <a:ea typeface="楷体" panose="02010609060101010101" pitchFamily="49" charset="-122"/>
                          <a:cs typeface="Times New Roman" panose="02020603050405020304" pitchFamily="18" charset="0"/>
                        </a:rPr>
                        <a:t>图谱扩充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r>
                        <a:rPr lang="zh-CN" altLang="en-US" sz="1400" b="1">
                          <a:latin typeface="楷体" panose="02010609060101010101" pitchFamily="49" charset="-122"/>
                          <a:ea typeface="楷体" panose="02010609060101010101" pitchFamily="49" charset="-122"/>
                          <a:cs typeface="Times New Roman" panose="02020603050405020304" pitchFamily="18" charset="0"/>
                        </a:rPr>
                        <a:t>研究方向思路整理</a:t>
                      </a: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6095541"/>
                  </a:ext>
                </a:extLst>
              </a:tr>
              <a:tr h="328335">
                <a:tc>
                  <a:txBody>
                    <a:bodyPr/>
                    <a:lstStyle/>
                    <a:p>
                      <a:pPr algn="ct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日常工作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7">
                  <a:txBody>
                    <a:bodyPr/>
                    <a:lstStyle/>
                    <a:p>
                      <a:pPr algn="ct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英语学习</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辅助完成课题组各项日常工作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tc>
                <a:tc hMerge="1">
                  <a:txBody>
                    <a:bodyPr/>
                    <a:lstStyle/>
                    <a:p>
                      <a:pPr algn="ctr"/>
                      <a:endParaRPr lang="zh-CN" altLang="en-US" sz="1400" b="1" dirty="0">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309928492"/>
                  </a:ext>
                </a:extLst>
              </a:tr>
              <a:tr h="332095">
                <a:tc gridSpan="1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科研项目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769235"/>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CO2 </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增强干热岩可视化部分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预实验开展，文献调研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E0B4"/>
                    </a:solid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学习有关实验技巧及后处理方法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zh-CN" altLang="en-US" sz="2000" b="0"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实验开展及数据后处理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kumimoji="0" lang="zh-CN" altLang="en-US" sz="1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项目结题相关材料形成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83436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延长甜点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数据整理，撰写结题报告及</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并撰写小论文一篇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tc hMerge="1">
                  <a:txBody>
                    <a:bodyPr/>
                    <a:lstStyle/>
                    <a:p>
                      <a:endParaRPr lang="zh-CN" altLang="en-US"/>
                    </a:p>
                  </a:txBody>
                  <a:tcPr/>
                </a:tc>
                <a:tc hMerge="1">
                  <a:txBody>
                    <a:bodyPr/>
                    <a:lstStyle/>
                    <a:p>
                      <a:pPr algn="ctr"/>
                      <a:r>
                        <a:rPr kumimoji="0" lang="zh-CN" altLang="en-US" sz="1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开展数值模拟并进行数据后处理</a:t>
                      </a:r>
                      <a:endParaRPr kumimoji="0" lang="en-US" altLang="zh-CN" sz="1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algn="ctr"/>
                      <a:r>
                        <a:rPr kumimoji="0" lang="zh-CN" altLang="en-US" sz="1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完成学术论文撰写</a:t>
                      </a: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E0B4"/>
                    </a:solidFill>
                  </a:tcPr>
                </a:tc>
                <a:tc hMerge="1">
                  <a:txBody>
                    <a:bodyPr/>
                    <a:lstStyle/>
                    <a:p>
                      <a:endParaRPr lang="zh-CN"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小论文投稿及返稿修改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E0B4"/>
                    </a:solidFill>
                  </a:tcPr>
                </a:tc>
                <a:tc hMerge="1">
                  <a:txBody>
                    <a:bodyPr/>
                    <a:lstStyle/>
                    <a:p>
                      <a:pPr algn="ctr"/>
                      <a:endParaRPr lang="zh-CN" altLang="en-US" sz="2000" b="0" kern="1200" dirty="0">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tc gridSpan="4">
                  <a:txBody>
                    <a:bodyPr/>
                    <a:lstStyle/>
                    <a:p>
                      <a:pPr algn="ctr"/>
                      <a:r>
                        <a:rPr kumimoji="0" lang="zh-CN" altLang="en-US" sz="1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结题答辩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tc gridSpan="4">
                  <a:txBody>
                    <a:bodyPr/>
                    <a:lstStyle/>
                    <a:p>
                      <a:endParaRPr lang="zh-CN" altLang="en-US"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14299360"/>
                  </a:ext>
                </a:extLst>
              </a:tr>
            </a:tbl>
          </a:graphicData>
        </a:graphic>
      </p:graphicFrame>
    </p:spTree>
    <p:extLst>
      <p:ext uri="{BB962C8B-B14F-4D97-AF65-F5344CB8AC3E}">
        <p14:creationId xmlns:p14="http://schemas.microsoft.com/office/powerpoint/2010/main" val="1553277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E4A1DC92-622C-9D2B-DADC-225D0420D54B}"/>
              </a:ext>
            </a:extLst>
          </p:cNvPr>
          <p:cNvSpPr txBox="1">
            <a:spLocks noChangeArrowheads="1"/>
          </p:cNvSpPr>
          <p:nvPr/>
        </p:nvSpPr>
        <p:spPr bwMode="auto">
          <a:xfrm>
            <a:off x="144284" y="1035426"/>
            <a:ext cx="12047716"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研究内容：</a:t>
            </a:r>
            <a:r>
              <a:rPr kumimoji="0" lang="zh-CN" altLang="en-US" sz="240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动态拉伸下应力波在节理岩体中的传播及其对孔洞动态响应和支护影响</a:t>
            </a:r>
            <a:endParaRPr kumimoji="0" lang="en-US" altLang="zh-CN" sz="240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实验方法：</a:t>
            </a:r>
            <a:r>
              <a:rPr kumimoji="0" lang="zh-CN" altLang="en-US"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应变监测、</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统计分析法、</a:t>
            </a:r>
            <a:r>
              <a:rPr kumimoji="0" lang="zh-CN" altLang="en-US"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正交实验法、现场应用</a:t>
            </a:r>
            <a:endParaRPr kumimoji="0" lang="en-US" altLang="zh-CN"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C2F76CD9-A7E3-E0F7-C97F-28827FB9D11E}"/>
              </a:ext>
            </a:extLst>
          </p:cNvPr>
          <p:cNvSpPr/>
          <p:nvPr/>
        </p:nvSpPr>
        <p:spPr>
          <a:xfrm>
            <a:off x="5488490" y="6314682"/>
            <a:ext cx="3098619" cy="338554"/>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裂隙区井眼直径与裂缝数的关系</a:t>
            </a:r>
          </a:p>
        </p:txBody>
      </p:sp>
      <p:sp>
        <p:nvSpPr>
          <p:cNvPr id="7" name="矩形 6">
            <a:extLst>
              <a:ext uri="{FF2B5EF4-FFF2-40B4-BE49-F238E27FC236}">
                <a16:creationId xmlns:a16="http://schemas.microsoft.com/office/drawing/2014/main" id="{A10F833C-B4A8-F4AC-E635-D98895716A7F}"/>
              </a:ext>
            </a:extLst>
          </p:cNvPr>
          <p:cNvSpPr/>
          <p:nvPr/>
        </p:nvSpPr>
        <p:spPr>
          <a:xfrm>
            <a:off x="8788208" y="6314682"/>
            <a:ext cx="3403792" cy="338554"/>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随井眼直径变化的破坏分布特征</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9" name="TextBox 1">
            <a:extLst>
              <a:ext uri="{FF2B5EF4-FFF2-40B4-BE49-F238E27FC236}">
                <a16:creationId xmlns:a16="http://schemas.microsoft.com/office/drawing/2014/main" id="{0D3FBDF8-320F-AC28-FE6F-1DBEDA1A92AF}"/>
              </a:ext>
            </a:extLst>
          </p:cNvPr>
          <p:cNvSpPr txBox="1">
            <a:spLocks noChangeArrowheads="1"/>
          </p:cNvSpPr>
          <p:nvPr/>
        </p:nvSpPr>
        <p:spPr bwMode="auto">
          <a:xfrm>
            <a:off x="144283" y="1779701"/>
            <a:ext cx="11626186" cy="189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kumimoji="0" lang="zh-CN" altLang="en-US"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在软煤层卸压，最佳卸压直径为</a:t>
            </a:r>
            <a:r>
              <a:rPr kumimoji="0" lang="en-US" altLang="zh-CN"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6mm</a:t>
            </a:r>
            <a:r>
              <a:rPr kumimoji="0" lang="zh-CN" altLang="en-US"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，爆破钻孔直径为</a:t>
            </a:r>
            <a:r>
              <a:rPr kumimoji="0" lang="en-US" altLang="zh-CN"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10mm</a:t>
            </a:r>
            <a:r>
              <a:rPr kumimoji="0" lang="zh-CN" altLang="en-US"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（以</a:t>
            </a:r>
            <a:r>
              <a:rPr kumimoji="0" lang="en-US" altLang="zh-CN" sz="2400" i="0" u="none" strike="noStrike" kern="1200" cap="none" spc="151" normalizeH="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100</a:t>
            </a:r>
            <a:r>
              <a:rPr kumimoji="0" lang="en-US" altLang="zh-CN" sz="2400" i="0" u="none" strike="noStrike" kern="1200" cap="none" spc="151" normalizeH="0" baseline="3000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en-US" altLang="zh-CN" sz="2400" i="0" u="none" strike="noStrike" kern="1200" cap="none" spc="151" normalizeH="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mm</a:t>
            </a:r>
            <a:r>
              <a:rPr kumimoji="0" lang="en-US" altLang="zh-CN" sz="2400" i="0" u="none" strike="noStrike" kern="1200" cap="none" spc="151" normalizeH="0" baseline="3000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spc="151" dirty="0">
                <a:latin typeface="微软雅黑" panose="020B0503020204020204" pitchFamily="34" charset="-122"/>
                <a:ea typeface="微软雅黑" panose="020B0503020204020204" pitchFamily="34" charset="-122"/>
                <a:cs typeface="Times New Roman" panose="02020603050405020304" pitchFamily="18" charset="0"/>
              </a:rPr>
              <a:t>为例）；</a:t>
            </a:r>
            <a:endParaRPr lang="en-US" altLang="zh-CN" sz="2400" spc="151"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lang="zh-CN" altLang="en-US" sz="2400" spc="151" dirty="0">
                <a:latin typeface="微软雅黑" panose="020B0503020204020204" pitchFamily="34" charset="-122"/>
                <a:ea typeface="微软雅黑" panose="020B0503020204020204" pitchFamily="34" charset="-122"/>
                <a:cs typeface="Times New Roman" panose="02020603050405020304" pitchFamily="18" charset="0"/>
              </a:rPr>
              <a:t>煤岩中微裂缝的数量将对应变波的衰减以及传播造成直接影响</a:t>
            </a:r>
            <a:r>
              <a:rPr kumimoji="0" lang="zh-CN" altLang="en-US"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kumimoji="0" lang="zh-CN" altLang="en-US"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井筒半径（释放直径</a:t>
            </a: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）对于影响有效</a:t>
            </a:r>
            <a:r>
              <a:rPr kumimoji="0" lang="zh-CN" altLang="en-US"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泄压区形成十分重要。</a:t>
            </a:r>
            <a:endParaRPr kumimoji="0" lang="en-US" altLang="zh-CN"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C745FBF0-3F26-9035-ED25-9B7958706251}"/>
              </a:ext>
            </a:extLst>
          </p:cNvPr>
          <p:cNvSpPr/>
          <p:nvPr/>
        </p:nvSpPr>
        <p:spPr>
          <a:xfrm>
            <a:off x="282253" y="6314682"/>
            <a:ext cx="3403792" cy="338554"/>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应变砖监测</a:t>
            </a:r>
          </a:p>
        </p:txBody>
      </p:sp>
      <p:sp>
        <p:nvSpPr>
          <p:cNvPr id="3" name="Rectangle 4">
            <a:extLst>
              <a:ext uri="{FF2B5EF4-FFF2-40B4-BE49-F238E27FC236}">
                <a16:creationId xmlns:a16="http://schemas.microsoft.com/office/drawing/2014/main" id="{95D8CBDB-7601-0293-4C18-3C59BFBC2511}"/>
              </a:ext>
            </a:extLst>
          </p:cNvPr>
          <p:cNvSpPr>
            <a:spLocks noChangeArrowheads="1"/>
          </p:cNvSpPr>
          <p:nvPr/>
        </p:nvSpPr>
        <p:spPr bwMode="auto">
          <a:xfrm>
            <a:off x="888336" y="92354"/>
            <a:ext cx="10032903" cy="83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Stress wave propagation across jointed rock mass under dynamic extension</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and its effect on dynamic response and supporting of underground opening</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8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Jianbo</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Zhu, Yashi Li</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等人</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天津大学，</a:t>
            </a:r>
            <a:r>
              <a:rPr kumimoji="0" lang="en-US" altLang="zh-CN" sz="18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TUNN UNDERGR SP TECH</a:t>
            </a:r>
            <a:endParaRPr kumimoji="0" lang="zh-CN" altLang="en-US" sz="18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B18DD424-E9A1-BB36-FC40-F3E9DE815490}"/>
              </a:ext>
            </a:extLst>
          </p:cNvPr>
          <p:cNvSpPr txBox="1"/>
          <p:nvPr/>
        </p:nvSpPr>
        <p:spPr>
          <a:xfrm>
            <a:off x="3953890" y="-1117063"/>
            <a:ext cx="4324350" cy="923330"/>
          </a:xfrm>
          <a:prstGeom prst="rect">
            <a:avLst/>
          </a:prstGeom>
          <a:solidFill>
            <a:srgbClr val="92D050"/>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标题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年份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主要作者</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研究团队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机构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期刊名称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影响因子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可在</a:t>
            </a:r>
            <a:r>
              <a:rPr lang="en-US" altLang="zh-CN" dirty="0">
                <a:latin typeface="微软雅黑" panose="020B0503020204020204" pitchFamily="34" charset="-122"/>
                <a:ea typeface="微软雅黑" panose="020B0503020204020204" pitchFamily="34" charset="-122"/>
              </a:rPr>
              <a:t>Web of science</a:t>
            </a:r>
            <a:r>
              <a:rPr lang="zh-CN" altLang="en-US" dirty="0">
                <a:latin typeface="微软雅黑" panose="020B0503020204020204" pitchFamily="34" charset="-122"/>
                <a:ea typeface="微软雅黑" panose="020B0503020204020204" pitchFamily="34" charset="-122"/>
              </a:rPr>
              <a:t>或者中科院查看分区及</a:t>
            </a:r>
            <a:r>
              <a:rPr lang="en-US" altLang="zh-CN" dirty="0">
                <a:latin typeface="微软雅黑" panose="020B0503020204020204" pitchFamily="34" charset="-122"/>
                <a:ea typeface="微软雅黑" panose="020B0503020204020204" pitchFamily="34" charset="-122"/>
              </a:rPr>
              <a:t>IF)</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021F9F5-FD79-9798-5E2B-D0855482C950}"/>
              </a:ext>
            </a:extLst>
          </p:cNvPr>
          <p:cNvPicPr>
            <a:picLocks noChangeAspect="1"/>
          </p:cNvPicPr>
          <p:nvPr/>
        </p:nvPicPr>
        <p:blipFill rotWithShape="1">
          <a:blip r:embed="rId3"/>
          <a:srcRect l="5834" t="3764" r="50350" b="53573"/>
          <a:stretch/>
        </p:blipFill>
        <p:spPr>
          <a:xfrm>
            <a:off x="556889" y="3734414"/>
            <a:ext cx="2505997" cy="2480756"/>
          </a:xfrm>
          <a:prstGeom prst="rect">
            <a:avLst/>
          </a:prstGeom>
        </p:spPr>
      </p:pic>
    </p:spTree>
    <p:extLst>
      <p:ext uri="{BB962C8B-B14F-4D97-AF65-F5344CB8AC3E}">
        <p14:creationId xmlns:p14="http://schemas.microsoft.com/office/powerpoint/2010/main" val="40620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E4A1DC92-622C-9D2B-DADC-225D0420D54B}"/>
              </a:ext>
            </a:extLst>
          </p:cNvPr>
          <p:cNvSpPr txBox="1">
            <a:spLocks noChangeArrowheads="1"/>
          </p:cNvSpPr>
          <p:nvPr/>
        </p:nvSpPr>
        <p:spPr bwMode="auto">
          <a:xfrm>
            <a:off x="144284" y="1035426"/>
            <a:ext cx="11066641"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研究内容：</a:t>
            </a:r>
            <a:r>
              <a:rPr kumimoji="0" lang="zh-CN" altLang="en-US" sz="240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液态</a:t>
            </a:r>
            <a:r>
              <a:rPr kumimoji="0" lang="en-US" altLang="zh-CN" sz="240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CO</a:t>
            </a:r>
            <a:r>
              <a:rPr kumimoji="0" lang="en-US" altLang="zh-CN" sz="2400" i="0" u="none" strike="noStrike" kern="1200" cap="none" spc="151"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400" i="0" u="none" strike="noStrike" kern="1200" cap="none" spc="151" normalizeH="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相变特性在不同条件下对于煤岩</a:t>
            </a: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结构破坏程度的</a:t>
            </a:r>
            <a:r>
              <a:rPr kumimoji="0" lang="zh-CN" altLang="en-US" sz="240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影响</a:t>
            </a:r>
            <a:endParaRPr kumimoji="0" lang="en-US" altLang="zh-CN" sz="240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实验方法：</a:t>
            </a:r>
            <a:r>
              <a:rPr kumimoji="0" lang="zh-CN" altLang="en-US"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液态</a:t>
            </a:r>
            <a:r>
              <a:rPr kumimoji="0" lang="en-US" altLang="zh-CN"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CO</a:t>
            </a:r>
            <a:r>
              <a:rPr kumimoji="0" lang="en-US" altLang="zh-CN" sz="2400" b="1" i="0" u="none" strike="noStrike" kern="1200" cap="none" spc="151"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400" b="1" i="0" u="none" strike="noStrike" kern="1200" cap="none" spc="151" normalizeH="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爆破</a:t>
            </a:r>
            <a:r>
              <a:rPr kumimoji="0" lang="zh-CN" altLang="en-US"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实验、</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统计分析法、</a:t>
            </a:r>
            <a:r>
              <a:rPr kumimoji="0" lang="zh-CN" altLang="en-US"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正交实验法、现场应用</a:t>
            </a:r>
            <a:endParaRPr kumimoji="0" lang="en-US" altLang="zh-CN"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C2F76CD9-A7E3-E0F7-C97F-28827FB9D11E}"/>
              </a:ext>
            </a:extLst>
          </p:cNvPr>
          <p:cNvSpPr/>
          <p:nvPr/>
        </p:nvSpPr>
        <p:spPr>
          <a:xfrm>
            <a:off x="5488490" y="6314682"/>
            <a:ext cx="3098619" cy="338554"/>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裂隙区井眼直径与裂缝数的关系</a:t>
            </a:r>
          </a:p>
        </p:txBody>
      </p:sp>
      <p:sp>
        <p:nvSpPr>
          <p:cNvPr id="7" name="矩形 6">
            <a:extLst>
              <a:ext uri="{FF2B5EF4-FFF2-40B4-BE49-F238E27FC236}">
                <a16:creationId xmlns:a16="http://schemas.microsoft.com/office/drawing/2014/main" id="{A10F833C-B4A8-F4AC-E635-D98895716A7F}"/>
              </a:ext>
            </a:extLst>
          </p:cNvPr>
          <p:cNvSpPr/>
          <p:nvPr/>
        </p:nvSpPr>
        <p:spPr>
          <a:xfrm>
            <a:off x="8788208" y="6314682"/>
            <a:ext cx="3403792" cy="338554"/>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随井眼直径变化的破坏分布特征</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9" name="TextBox 1">
            <a:extLst>
              <a:ext uri="{FF2B5EF4-FFF2-40B4-BE49-F238E27FC236}">
                <a16:creationId xmlns:a16="http://schemas.microsoft.com/office/drawing/2014/main" id="{0D3FBDF8-320F-AC28-FE6F-1DBEDA1A92AF}"/>
              </a:ext>
            </a:extLst>
          </p:cNvPr>
          <p:cNvSpPr txBox="1">
            <a:spLocks noChangeArrowheads="1"/>
          </p:cNvSpPr>
          <p:nvPr/>
        </p:nvSpPr>
        <p:spPr bwMode="auto">
          <a:xfrm>
            <a:off x="144283" y="1779701"/>
            <a:ext cx="11626186" cy="189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kumimoji="0" lang="zh-CN" altLang="en-US"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在软煤层卸压，最佳卸压直径为</a:t>
            </a:r>
            <a:r>
              <a:rPr kumimoji="0" lang="en-US" altLang="zh-CN"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6mm</a:t>
            </a:r>
            <a:r>
              <a:rPr kumimoji="0" lang="zh-CN" altLang="en-US"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，爆破钻孔直径为</a:t>
            </a:r>
            <a:r>
              <a:rPr kumimoji="0" lang="en-US" altLang="zh-CN"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10mm</a:t>
            </a:r>
            <a:r>
              <a:rPr kumimoji="0" lang="zh-CN" altLang="en-US" sz="2400" i="0" u="none" strike="noStrike" kern="1200" cap="none" spc="151"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（以</a:t>
            </a:r>
            <a:r>
              <a:rPr kumimoji="0" lang="en-US" altLang="zh-CN" sz="2400" i="0" u="none" strike="noStrike" kern="1200" cap="none" spc="151" normalizeH="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100</a:t>
            </a:r>
            <a:r>
              <a:rPr kumimoji="0" lang="en-US" altLang="zh-CN" sz="2400" i="0" u="none" strike="noStrike" kern="1200" cap="none" spc="151" normalizeH="0" baseline="3000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en-US" altLang="zh-CN" sz="2400" i="0" u="none" strike="noStrike" kern="1200" cap="none" spc="151" normalizeH="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mm</a:t>
            </a:r>
            <a:r>
              <a:rPr kumimoji="0" lang="en-US" altLang="zh-CN" sz="2400" i="0" u="none" strike="noStrike" kern="1200" cap="none" spc="151" normalizeH="0" baseline="3000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spc="151" dirty="0">
                <a:latin typeface="微软雅黑" panose="020B0503020204020204" pitchFamily="34" charset="-122"/>
                <a:ea typeface="微软雅黑" panose="020B0503020204020204" pitchFamily="34" charset="-122"/>
                <a:cs typeface="Times New Roman" panose="02020603050405020304" pitchFamily="18" charset="0"/>
              </a:rPr>
              <a:t>为例）；</a:t>
            </a:r>
            <a:endParaRPr lang="en-US" altLang="zh-CN" sz="2400" spc="151"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lang="zh-CN" altLang="en-US" sz="2400" spc="151" dirty="0">
                <a:latin typeface="微软雅黑" panose="020B0503020204020204" pitchFamily="34" charset="-122"/>
                <a:ea typeface="微软雅黑" panose="020B0503020204020204" pitchFamily="34" charset="-122"/>
                <a:cs typeface="Times New Roman" panose="02020603050405020304" pitchFamily="18" charset="0"/>
              </a:rPr>
              <a:t>煤岩中微裂缝的数量将对应变波的衰减以及传播造成直接影响</a:t>
            </a:r>
            <a:r>
              <a:rPr kumimoji="0" lang="zh-CN" altLang="en-US"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kumimoji="0" lang="zh-CN" altLang="en-US"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井筒半径（释放直径</a:t>
            </a: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）对于影响有效</a:t>
            </a:r>
            <a:r>
              <a:rPr kumimoji="0" lang="zh-CN" altLang="en-US"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泄压区形成十分重要。</a:t>
            </a:r>
            <a:endParaRPr kumimoji="0" lang="en-US" altLang="zh-CN"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C745FBF0-3F26-9035-ED25-9B7958706251}"/>
              </a:ext>
            </a:extLst>
          </p:cNvPr>
          <p:cNvSpPr/>
          <p:nvPr/>
        </p:nvSpPr>
        <p:spPr>
          <a:xfrm>
            <a:off x="1342924" y="6319132"/>
            <a:ext cx="3403792" cy="338554"/>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破碎区粒径随井眼直径的分布情况</a:t>
            </a:r>
          </a:p>
        </p:txBody>
      </p:sp>
      <p:sp>
        <p:nvSpPr>
          <p:cNvPr id="13" name="TextBox 1">
            <a:extLst>
              <a:ext uri="{FF2B5EF4-FFF2-40B4-BE49-F238E27FC236}">
                <a16:creationId xmlns:a16="http://schemas.microsoft.com/office/drawing/2014/main" id="{2C199F66-8974-9565-A92F-6AF7D7BB513A}"/>
              </a:ext>
            </a:extLst>
          </p:cNvPr>
          <p:cNvSpPr txBox="1">
            <a:spLocks noChangeArrowheads="1"/>
          </p:cNvSpPr>
          <p:nvPr/>
        </p:nvSpPr>
        <p:spPr bwMode="auto">
          <a:xfrm>
            <a:off x="64774" y="3639616"/>
            <a:ext cx="11785203"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心得与收获</a:t>
            </a:r>
            <a:r>
              <a:rPr lang="zh-CN" altLang="en-US" sz="24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t>
            </a:r>
            <a:endParaRPr lang="en-US" altLang="zh-CN" sz="24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p:txBody>
      </p:sp>
      <p:sp>
        <p:nvSpPr>
          <p:cNvPr id="3" name="Rectangle 4">
            <a:extLst>
              <a:ext uri="{FF2B5EF4-FFF2-40B4-BE49-F238E27FC236}">
                <a16:creationId xmlns:a16="http://schemas.microsoft.com/office/drawing/2014/main" id="{95D8CBDB-7601-0293-4C18-3C59BFBC2511}"/>
              </a:ext>
            </a:extLst>
          </p:cNvPr>
          <p:cNvSpPr>
            <a:spLocks noChangeArrowheads="1"/>
          </p:cNvSpPr>
          <p:nvPr/>
        </p:nvSpPr>
        <p:spPr bwMode="auto">
          <a:xfrm>
            <a:off x="888336" y="92354"/>
            <a:ext cx="10032903" cy="83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Stress wave propagation across jointed rock mass under dynamic extension</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and its effect on dynamic response and supporting of underground opening</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Zheng Shang, Haifeng Wang</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等人</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中国矿业大学，</a:t>
            </a:r>
            <a:r>
              <a:rPr kumimoji="0" lang="en-US" altLang="zh-CN" sz="18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Fuel</a:t>
            </a:r>
            <a:endParaRPr kumimoji="0" lang="zh-CN" altLang="en-US" sz="18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B18DD424-E9A1-BB36-FC40-F3E9DE815490}"/>
              </a:ext>
            </a:extLst>
          </p:cNvPr>
          <p:cNvSpPr txBox="1"/>
          <p:nvPr/>
        </p:nvSpPr>
        <p:spPr>
          <a:xfrm>
            <a:off x="3953890" y="-1117063"/>
            <a:ext cx="4324350" cy="923330"/>
          </a:xfrm>
          <a:prstGeom prst="rect">
            <a:avLst/>
          </a:prstGeom>
          <a:solidFill>
            <a:srgbClr val="92D050"/>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标题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年份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主要作者</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研究团队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机构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期刊名称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影响因子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可在</a:t>
            </a:r>
            <a:r>
              <a:rPr lang="en-US" altLang="zh-CN" dirty="0">
                <a:latin typeface="微软雅黑" panose="020B0503020204020204" pitchFamily="34" charset="-122"/>
                <a:ea typeface="微软雅黑" panose="020B0503020204020204" pitchFamily="34" charset="-122"/>
              </a:rPr>
              <a:t>Web of science</a:t>
            </a:r>
            <a:r>
              <a:rPr lang="zh-CN" altLang="en-US" dirty="0">
                <a:latin typeface="微软雅黑" panose="020B0503020204020204" pitchFamily="34" charset="-122"/>
                <a:ea typeface="微软雅黑" panose="020B0503020204020204" pitchFamily="34" charset="-122"/>
              </a:rPr>
              <a:t>或者中科院查看分区及</a:t>
            </a:r>
            <a:r>
              <a:rPr lang="en-US" altLang="zh-CN" dirty="0">
                <a:latin typeface="微软雅黑" panose="020B0503020204020204" pitchFamily="34" charset="-122"/>
                <a:ea typeface="微软雅黑" panose="020B0503020204020204" pitchFamily="34" charset="-122"/>
              </a:rPr>
              <a:t>IF)</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4120D61-140F-D2C7-CE9E-8E6B82962F6D}"/>
              </a:ext>
            </a:extLst>
          </p:cNvPr>
          <p:cNvSpPr txBox="1"/>
          <p:nvPr/>
        </p:nvSpPr>
        <p:spPr>
          <a:xfrm>
            <a:off x="0" y="3914346"/>
            <a:ext cx="11543537" cy="97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defPPr>
              <a:defRPr lang="zh-CN"/>
            </a:defPPr>
            <a:lvl1pPr marL="342900" lvl="0" indent="-342900" algn="just" defTabSz="914377" fontAlgn="base">
              <a:lnSpc>
                <a:spcPct val="125000"/>
              </a:lnSpc>
              <a:spcBef>
                <a:spcPct val="0"/>
              </a:spcBef>
              <a:spcAft>
                <a:spcPct val="0"/>
              </a:spcAft>
              <a:buClr>
                <a:srgbClr val="FF0000"/>
              </a:buClr>
              <a:buFont typeface="Wingdings" panose="05000000000000000000" pitchFamily="2" charset="2"/>
              <a:buChar char="Ø"/>
              <a:defRPr kumimoji="0" sz="2400" i="0" u="none" strike="noStrike" cap="none" spc="151" normalizeH="0" baseline="0">
                <a:ln>
                  <a:noFill/>
                </a:ln>
                <a:effectLst/>
                <a:uLnTx/>
                <a:uFillTx/>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Char char="–"/>
              <a:defRPr sz="2800">
                <a:latin typeface="Arial" panose="020B0604020202020204" pitchFamily="34" charset="0"/>
                <a:ea typeface="宋体" panose="02010600030101010101" pitchFamily="2"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sym typeface="Wingdings" panose="05000000000000000000" pitchFamily="2" charset="2"/>
              </a:rPr>
              <a:t>本文</a:t>
            </a:r>
            <a:r>
              <a:rPr lang="zh-CN" altLang="en-US" b="0" i="0" dirty="0">
                <a:solidFill>
                  <a:srgbClr val="000000"/>
                </a:solidFill>
                <a:effectLst/>
                <a:highlight>
                  <a:srgbClr val="FFFFFF"/>
                </a:highlight>
                <a:latin typeface="Helvetica Neue"/>
              </a:rPr>
              <a:t>利用裂缝数以及破碎颗粒粒径大小对压后效果进行分析判定，后期可以参考借鉴。</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p:txBody>
      </p:sp>
      <p:pic>
        <p:nvPicPr>
          <p:cNvPr id="14" name="图片 13">
            <a:extLst>
              <a:ext uri="{FF2B5EF4-FFF2-40B4-BE49-F238E27FC236}">
                <a16:creationId xmlns:a16="http://schemas.microsoft.com/office/drawing/2014/main" id="{06743766-FBB2-2114-B5EB-34AD1DD3CC3C}"/>
              </a:ext>
            </a:extLst>
          </p:cNvPr>
          <p:cNvPicPr>
            <a:picLocks noChangeAspect="1"/>
          </p:cNvPicPr>
          <p:nvPr/>
        </p:nvPicPr>
        <p:blipFill>
          <a:blip r:embed="rId3"/>
          <a:stretch>
            <a:fillRect/>
          </a:stretch>
        </p:blipFill>
        <p:spPr>
          <a:xfrm>
            <a:off x="1787677" y="4402943"/>
            <a:ext cx="3014041" cy="1916189"/>
          </a:xfrm>
          <a:prstGeom prst="rect">
            <a:avLst/>
          </a:prstGeom>
        </p:spPr>
      </p:pic>
      <p:pic>
        <p:nvPicPr>
          <p:cNvPr id="16" name="图片 15">
            <a:extLst>
              <a:ext uri="{FF2B5EF4-FFF2-40B4-BE49-F238E27FC236}">
                <a16:creationId xmlns:a16="http://schemas.microsoft.com/office/drawing/2014/main" id="{BD42594C-3AFB-CBF6-52B4-E064855052C6}"/>
              </a:ext>
            </a:extLst>
          </p:cNvPr>
          <p:cNvPicPr>
            <a:picLocks noChangeAspect="1"/>
          </p:cNvPicPr>
          <p:nvPr/>
        </p:nvPicPr>
        <p:blipFill>
          <a:blip r:embed="rId4"/>
          <a:stretch>
            <a:fillRect/>
          </a:stretch>
        </p:blipFill>
        <p:spPr>
          <a:xfrm>
            <a:off x="5591617" y="4420775"/>
            <a:ext cx="2629134" cy="1927449"/>
          </a:xfrm>
          <a:prstGeom prst="rect">
            <a:avLst/>
          </a:prstGeom>
        </p:spPr>
      </p:pic>
      <p:pic>
        <p:nvPicPr>
          <p:cNvPr id="18" name="图片 17">
            <a:extLst>
              <a:ext uri="{FF2B5EF4-FFF2-40B4-BE49-F238E27FC236}">
                <a16:creationId xmlns:a16="http://schemas.microsoft.com/office/drawing/2014/main" id="{5EF717C8-099F-1B28-2ED5-82E873D0F6AF}"/>
              </a:ext>
            </a:extLst>
          </p:cNvPr>
          <p:cNvPicPr>
            <a:picLocks noChangeAspect="1"/>
          </p:cNvPicPr>
          <p:nvPr/>
        </p:nvPicPr>
        <p:blipFill>
          <a:blip r:embed="rId5"/>
          <a:stretch>
            <a:fillRect/>
          </a:stretch>
        </p:blipFill>
        <p:spPr>
          <a:xfrm>
            <a:off x="9204566" y="4376009"/>
            <a:ext cx="2565903" cy="1976075"/>
          </a:xfrm>
          <a:prstGeom prst="rect">
            <a:avLst/>
          </a:prstGeom>
        </p:spPr>
      </p:pic>
    </p:spTree>
    <p:extLst>
      <p:ext uri="{BB962C8B-B14F-4D97-AF65-F5344CB8AC3E}">
        <p14:creationId xmlns:p14="http://schemas.microsoft.com/office/powerpoint/2010/main" val="101820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主要科研和论文工作</a:t>
            </a:r>
          </a:p>
        </p:txBody>
      </p:sp>
      <p:sp>
        <p:nvSpPr>
          <p:cNvPr id="6" name="文本框 5">
            <a:extLst>
              <a:ext uri="{FF2B5EF4-FFF2-40B4-BE49-F238E27FC236}">
                <a16:creationId xmlns:a16="http://schemas.microsoft.com/office/drawing/2014/main" id="{06BF3479-7AB5-07F9-C6B7-13C303264B53}"/>
              </a:ext>
            </a:extLst>
          </p:cNvPr>
          <p:cNvSpPr txBox="1"/>
          <p:nvPr/>
        </p:nvSpPr>
        <p:spPr>
          <a:xfrm>
            <a:off x="7422511" y="6409902"/>
            <a:ext cx="4956773" cy="369332"/>
          </a:xfrm>
          <a:prstGeom prst="rect">
            <a:avLst/>
          </a:prstGeom>
          <a:noFill/>
        </p:spPr>
        <p:txBody>
          <a:bodyPr wrap="square" rtlCol="0">
            <a:spAutoFit/>
          </a:bodyPr>
          <a:lstStyle>
            <a:defPPr>
              <a:defRPr lang="zh-CN"/>
            </a:defPPr>
            <a:lvl1pPr>
              <a:defRPr sz="1200" b="1">
                <a:solidFill>
                  <a:srgbClr val="0000FF"/>
                </a:solidFill>
              </a:defRPr>
            </a:lvl1pPr>
          </a:lstStyle>
          <a:p>
            <a:pPr algn="ctr"/>
            <a:r>
              <a:rPr lang="zh-CN" altLang="en-US" sz="1800" dirty="0">
                <a:latin typeface="微软雅黑" panose="020B0503020204020204" pitchFamily="34" charset="-122"/>
                <a:ea typeface="微软雅黑" panose="020B0503020204020204" pitchFamily="34" charset="-122"/>
              </a:rPr>
              <a:t>砂岩压后理论分析图</a:t>
            </a:r>
          </a:p>
        </p:txBody>
      </p:sp>
      <p:sp>
        <p:nvSpPr>
          <p:cNvPr id="20" name="文本框 19">
            <a:extLst>
              <a:ext uri="{FF2B5EF4-FFF2-40B4-BE49-F238E27FC236}">
                <a16:creationId xmlns:a16="http://schemas.microsoft.com/office/drawing/2014/main" id="{C7042D34-997A-4D91-0ADF-07270BC3E2C7}"/>
              </a:ext>
            </a:extLst>
          </p:cNvPr>
          <p:cNvSpPr txBox="1"/>
          <p:nvPr/>
        </p:nvSpPr>
        <p:spPr>
          <a:xfrm>
            <a:off x="790668" y="6409902"/>
            <a:ext cx="2893602" cy="369332"/>
          </a:xfrm>
          <a:prstGeom prst="rect">
            <a:avLst/>
          </a:prstGeom>
          <a:noFill/>
        </p:spPr>
        <p:txBody>
          <a:bodyPr wrap="square" rtlCol="0">
            <a:spAutoFit/>
          </a:bodyPr>
          <a:lstStyle>
            <a:defPPr>
              <a:defRPr lang="zh-CN"/>
            </a:defPPr>
            <a:lvl1pPr>
              <a:defRPr sz="1200" b="1">
                <a:solidFill>
                  <a:srgbClr val="0000FF"/>
                </a:solidFill>
              </a:defRPr>
            </a:lvl1pPr>
          </a:lstStyle>
          <a:p>
            <a:pPr algn="ctr"/>
            <a:r>
              <a:rPr lang="zh-CN" altLang="en-US" sz="1800" dirty="0">
                <a:latin typeface="微软雅黑" panose="020B0503020204020204" pitchFamily="34" charset="-122"/>
                <a:ea typeface="微软雅黑" panose="020B0503020204020204" pitchFamily="34" charset="-122"/>
              </a:rPr>
              <a:t>页岩实验压后结果图</a:t>
            </a:r>
          </a:p>
        </p:txBody>
      </p:sp>
      <p:sp>
        <p:nvSpPr>
          <p:cNvPr id="21" name="文本框 20">
            <a:extLst>
              <a:ext uri="{FF2B5EF4-FFF2-40B4-BE49-F238E27FC236}">
                <a16:creationId xmlns:a16="http://schemas.microsoft.com/office/drawing/2014/main" id="{32DD3198-394A-D431-0CE5-971D698994BD}"/>
              </a:ext>
            </a:extLst>
          </p:cNvPr>
          <p:cNvSpPr txBox="1"/>
          <p:nvPr/>
        </p:nvSpPr>
        <p:spPr>
          <a:xfrm>
            <a:off x="357211" y="1654385"/>
            <a:ext cx="11718159" cy="1435136"/>
          </a:xfrm>
          <a:prstGeom prst="rect">
            <a:avLst/>
          </a:prstGeom>
          <a:noFill/>
        </p:spPr>
        <p:txBody>
          <a:bodyPr wrap="square" rtlCol="0">
            <a:spAutoFit/>
          </a:bodyPr>
          <a:lstStyle/>
          <a:p>
            <a:pPr marL="342900" indent="-342900">
              <a:lnSpc>
                <a:spcPct val="125000"/>
              </a:lnSpc>
              <a:buClr>
                <a:srgbClr val="FF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部分超临界</a:t>
            </a:r>
            <a:r>
              <a:rPr lang="en-US" altLang="zh-CN" sz="2400" b="1" dirty="0">
                <a:latin typeface="微软雅黑" panose="020B0503020204020204" pitchFamily="34" charset="-122"/>
                <a:ea typeface="微软雅黑" panose="020B0503020204020204" pitchFamily="34" charset="-122"/>
              </a:rPr>
              <a:t>CO2</a:t>
            </a:r>
            <a:r>
              <a:rPr lang="zh-CN" altLang="en-US" sz="2400" b="1" dirty="0">
                <a:latin typeface="微软雅黑" panose="020B0503020204020204" pitchFamily="34" charset="-122"/>
                <a:ea typeface="微软雅黑" panose="020B0503020204020204" pitchFamily="34" charset="-122"/>
              </a:rPr>
              <a:t>聚能压裂实验结果与参考论文一致</a:t>
            </a:r>
            <a:endParaRPr lang="en-US" altLang="zh-CN" sz="2400" b="1" dirty="0">
              <a:latin typeface="微软雅黑" panose="020B0503020204020204" pitchFamily="34" charset="-122"/>
              <a:ea typeface="微软雅黑" panose="020B0503020204020204" pitchFamily="34" charset="-122"/>
            </a:endParaRPr>
          </a:p>
          <a:p>
            <a:pPr marL="342900" indent="-342900">
              <a:lnSpc>
                <a:spcPct val="125000"/>
              </a:lnSpc>
              <a:buClr>
                <a:srgbClr val="FF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应变监测技术及方法学习，带应变片实验有待进行</a:t>
            </a:r>
            <a:endParaRPr lang="en-US" altLang="zh-CN" sz="2400" b="1" dirty="0">
              <a:latin typeface="微软雅黑" panose="020B0503020204020204" pitchFamily="34" charset="-122"/>
              <a:ea typeface="微软雅黑" panose="020B0503020204020204" pitchFamily="34" charset="-122"/>
            </a:endParaRPr>
          </a:p>
          <a:p>
            <a:pPr marL="342900" indent="-342900">
              <a:lnSpc>
                <a:spcPct val="125000"/>
              </a:lnSpc>
              <a:buClr>
                <a:srgbClr val="FF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实验经验不足，导致实验前期准备耗时较长，实验器材准备不够充分</a:t>
            </a:r>
            <a:endParaRPr lang="en-US" altLang="zh-CN" sz="2400" b="1" dirty="0">
              <a:latin typeface="微软雅黑" panose="020B0503020204020204" pitchFamily="34" charset="-122"/>
              <a:ea typeface="微软雅黑" panose="020B0503020204020204" pitchFamily="34" charset="-122"/>
            </a:endParaRPr>
          </a:p>
        </p:txBody>
      </p:sp>
      <p:sp>
        <p:nvSpPr>
          <p:cNvPr id="22" name="文本框 1">
            <a:extLst>
              <a:ext uri="{FF2B5EF4-FFF2-40B4-BE49-F238E27FC236}">
                <a16:creationId xmlns:a16="http://schemas.microsoft.com/office/drawing/2014/main" id="{0387B254-1020-4513-DBD8-E9D80EEA8ED3}"/>
              </a:ext>
            </a:extLst>
          </p:cNvPr>
          <p:cNvSpPr txBox="1">
            <a:spLocks noChangeArrowheads="1"/>
          </p:cNvSpPr>
          <p:nvPr/>
        </p:nvSpPr>
        <p:spPr bwMode="auto">
          <a:xfrm>
            <a:off x="11139" y="1178496"/>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q"/>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开展超临界</a:t>
            </a:r>
            <a:r>
              <a:rPr lang="en-US" altLang="zh-CN"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800" b="1" spc="151" baseline="-250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聚能压裂预实验</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3" name="图片 52">
            <a:extLst>
              <a:ext uri="{FF2B5EF4-FFF2-40B4-BE49-F238E27FC236}">
                <a16:creationId xmlns:a16="http://schemas.microsoft.com/office/drawing/2014/main" id="{22DB0835-E2AE-E0D9-6E9D-E7476307F0DF}"/>
              </a:ext>
            </a:extLst>
          </p:cNvPr>
          <p:cNvPicPr>
            <a:picLocks noChangeAspect="1"/>
          </p:cNvPicPr>
          <p:nvPr/>
        </p:nvPicPr>
        <p:blipFill>
          <a:blip r:embed="rId3"/>
          <a:stretch>
            <a:fillRect/>
          </a:stretch>
        </p:blipFill>
        <p:spPr>
          <a:xfrm>
            <a:off x="7513336" y="3272588"/>
            <a:ext cx="5202152" cy="3258443"/>
          </a:xfrm>
          <a:prstGeom prst="rect">
            <a:avLst/>
          </a:prstGeom>
        </p:spPr>
      </p:pic>
      <p:pic>
        <p:nvPicPr>
          <p:cNvPr id="54" name="图片 53">
            <a:extLst>
              <a:ext uri="{FF2B5EF4-FFF2-40B4-BE49-F238E27FC236}">
                <a16:creationId xmlns:a16="http://schemas.microsoft.com/office/drawing/2014/main" id="{8C7D03BB-4FCA-38D3-1438-263792734DB0}"/>
              </a:ext>
            </a:extLst>
          </p:cNvPr>
          <p:cNvPicPr>
            <a:picLocks noChangeAspect="1"/>
          </p:cNvPicPr>
          <p:nvPr/>
        </p:nvPicPr>
        <p:blipFill>
          <a:blip r:embed="rId4"/>
          <a:stretch>
            <a:fillRect/>
          </a:stretch>
        </p:blipFill>
        <p:spPr>
          <a:xfrm>
            <a:off x="505364" y="4245759"/>
            <a:ext cx="1526812" cy="1945492"/>
          </a:xfrm>
          <a:prstGeom prst="rect">
            <a:avLst/>
          </a:prstGeom>
        </p:spPr>
      </p:pic>
      <p:pic>
        <p:nvPicPr>
          <p:cNvPr id="55" name="图片 54">
            <a:extLst>
              <a:ext uri="{FF2B5EF4-FFF2-40B4-BE49-F238E27FC236}">
                <a16:creationId xmlns:a16="http://schemas.microsoft.com/office/drawing/2014/main" id="{308EF75A-8FBB-8D93-F0CB-6307509F3C66}"/>
              </a:ext>
            </a:extLst>
          </p:cNvPr>
          <p:cNvPicPr>
            <a:picLocks noChangeAspect="1"/>
          </p:cNvPicPr>
          <p:nvPr/>
        </p:nvPicPr>
        <p:blipFill>
          <a:blip r:embed="rId5"/>
          <a:stretch>
            <a:fillRect/>
          </a:stretch>
        </p:blipFill>
        <p:spPr>
          <a:xfrm>
            <a:off x="2077588" y="4393243"/>
            <a:ext cx="1794496" cy="1650524"/>
          </a:xfrm>
          <a:prstGeom prst="rect">
            <a:avLst/>
          </a:prstGeom>
        </p:spPr>
      </p:pic>
      <p:sp>
        <p:nvSpPr>
          <p:cNvPr id="2" name="文本框 1">
            <a:extLst>
              <a:ext uri="{FF2B5EF4-FFF2-40B4-BE49-F238E27FC236}">
                <a16:creationId xmlns:a16="http://schemas.microsoft.com/office/drawing/2014/main" id="{19806903-608B-887F-3199-F31F19DDEA9B}"/>
              </a:ext>
            </a:extLst>
          </p:cNvPr>
          <p:cNvSpPr txBox="1"/>
          <p:nvPr/>
        </p:nvSpPr>
        <p:spPr>
          <a:xfrm>
            <a:off x="4769490" y="6409902"/>
            <a:ext cx="2893602" cy="369332"/>
          </a:xfrm>
          <a:prstGeom prst="rect">
            <a:avLst/>
          </a:prstGeom>
          <a:noFill/>
        </p:spPr>
        <p:txBody>
          <a:bodyPr wrap="square" rtlCol="0">
            <a:spAutoFit/>
          </a:bodyPr>
          <a:lstStyle>
            <a:defPPr>
              <a:defRPr lang="zh-CN"/>
            </a:defPPr>
            <a:lvl1pPr>
              <a:defRPr sz="1200" b="1">
                <a:solidFill>
                  <a:srgbClr val="0000FF"/>
                </a:solidFill>
              </a:defRPr>
            </a:lvl1pPr>
          </a:lstStyle>
          <a:p>
            <a:pPr algn="ctr"/>
            <a:r>
              <a:rPr lang="zh-CN" altLang="en-US" sz="1800" dirty="0">
                <a:latin typeface="微软雅黑" panose="020B0503020204020204" pitchFamily="34" charset="-122"/>
                <a:ea typeface="微软雅黑" panose="020B0503020204020204" pitchFamily="34" charset="-122"/>
              </a:rPr>
              <a:t>应变监测技术</a:t>
            </a:r>
          </a:p>
        </p:txBody>
      </p:sp>
      <p:pic>
        <p:nvPicPr>
          <p:cNvPr id="3" name="图片 2">
            <a:extLst>
              <a:ext uri="{FF2B5EF4-FFF2-40B4-BE49-F238E27FC236}">
                <a16:creationId xmlns:a16="http://schemas.microsoft.com/office/drawing/2014/main" id="{4EBA0841-9940-120A-7A4A-DF41DA408E4F}"/>
              </a:ext>
            </a:extLst>
          </p:cNvPr>
          <p:cNvPicPr>
            <a:picLocks noChangeAspect="1"/>
          </p:cNvPicPr>
          <p:nvPr/>
        </p:nvPicPr>
        <p:blipFill rotWithShape="1">
          <a:blip r:embed="rId6"/>
          <a:srcRect l="12710" t="24717" r="21841" b="5505"/>
          <a:stretch/>
        </p:blipFill>
        <p:spPr>
          <a:xfrm>
            <a:off x="4413871" y="3236218"/>
            <a:ext cx="3008640" cy="3173684"/>
          </a:xfrm>
          <a:prstGeom prst="rect">
            <a:avLst/>
          </a:prstGeom>
        </p:spPr>
      </p:pic>
    </p:spTree>
    <p:extLst>
      <p:ext uri="{BB962C8B-B14F-4D97-AF65-F5344CB8AC3E}">
        <p14:creationId xmlns:p14="http://schemas.microsoft.com/office/powerpoint/2010/main" val="2990522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主要科研和论文工作</a:t>
            </a:r>
          </a:p>
        </p:txBody>
      </p:sp>
      <p:sp>
        <p:nvSpPr>
          <p:cNvPr id="5" name="文本框 4">
            <a:extLst>
              <a:ext uri="{FF2B5EF4-FFF2-40B4-BE49-F238E27FC236}">
                <a16:creationId xmlns:a16="http://schemas.microsoft.com/office/drawing/2014/main" id="{56622423-22DE-1056-132D-3BEE2AE67CA8}"/>
              </a:ext>
            </a:extLst>
          </p:cNvPr>
          <p:cNvSpPr txBox="1"/>
          <p:nvPr/>
        </p:nvSpPr>
        <p:spPr>
          <a:xfrm>
            <a:off x="473841" y="6359019"/>
            <a:ext cx="4049822" cy="369332"/>
          </a:xfrm>
          <a:prstGeom prst="rect">
            <a:avLst/>
          </a:prstGeom>
          <a:noFill/>
        </p:spPr>
        <p:txBody>
          <a:bodyPr wrap="square" rtlCol="0">
            <a:spAutoFit/>
          </a:bodyPr>
          <a:lstStyle>
            <a:defPPr>
              <a:defRPr lang="zh-CN"/>
            </a:defPPr>
            <a:lvl1pPr>
              <a:defRPr sz="1200" b="1">
                <a:solidFill>
                  <a:srgbClr val="0000FF"/>
                </a:solidFill>
              </a:defRPr>
            </a:lvl1pPr>
          </a:lstStyle>
          <a:p>
            <a:pPr algn="ctr"/>
            <a:r>
              <a:rPr lang="zh-CN" altLang="en-US" sz="1800" dirty="0">
                <a:solidFill>
                  <a:schemeClr val="tx1"/>
                </a:solidFill>
                <a:latin typeface="微软雅黑" panose="020B0503020204020204" pitchFamily="34" charset="-122"/>
                <a:ea typeface="微软雅黑" panose="020B0503020204020204" pitchFamily="34" charset="-122"/>
              </a:rPr>
              <a:t>制备的</a:t>
            </a:r>
            <a:r>
              <a:rPr lang="en-US" altLang="zh-CN" sz="1800" dirty="0">
                <a:solidFill>
                  <a:schemeClr val="tx1"/>
                </a:solidFill>
                <a:latin typeface="微软雅黑" panose="020B0503020204020204" pitchFamily="34" charset="-122"/>
                <a:ea typeface="微软雅黑" panose="020B0503020204020204" pitchFamily="34" charset="-122"/>
              </a:rPr>
              <a:t>PMMA</a:t>
            </a:r>
            <a:r>
              <a:rPr lang="zh-CN" altLang="en-US" sz="1800" dirty="0">
                <a:solidFill>
                  <a:schemeClr val="tx1"/>
                </a:solidFill>
                <a:latin typeface="微软雅黑" panose="020B0503020204020204" pitchFamily="34" charset="-122"/>
                <a:ea typeface="微软雅黑" panose="020B0503020204020204" pitchFamily="34" charset="-122"/>
              </a:rPr>
              <a:t>试样</a:t>
            </a:r>
          </a:p>
        </p:txBody>
      </p:sp>
      <p:sp>
        <p:nvSpPr>
          <p:cNvPr id="6" name="文本框 1">
            <a:extLst>
              <a:ext uri="{FF2B5EF4-FFF2-40B4-BE49-F238E27FC236}">
                <a16:creationId xmlns:a16="http://schemas.microsoft.com/office/drawing/2014/main" id="{19291F12-833C-5E52-5A44-AD34601B152F}"/>
              </a:ext>
            </a:extLst>
          </p:cNvPr>
          <p:cNvSpPr txBox="1">
            <a:spLocks noChangeArrowheads="1"/>
          </p:cNvSpPr>
          <p:nvPr/>
        </p:nvSpPr>
        <p:spPr bwMode="auto">
          <a:xfrm>
            <a:off x="137762" y="1072499"/>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q"/>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可视化平板及</a:t>
            </a:r>
            <a:r>
              <a:rPr lang="en-US" altLang="zh-CN"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PMMA</a:t>
            </a: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（亚克力）压裂调研及实验预备</a:t>
            </a:r>
          </a:p>
        </p:txBody>
      </p:sp>
      <p:sp>
        <p:nvSpPr>
          <p:cNvPr id="8" name="文本框 7">
            <a:extLst>
              <a:ext uri="{FF2B5EF4-FFF2-40B4-BE49-F238E27FC236}">
                <a16:creationId xmlns:a16="http://schemas.microsoft.com/office/drawing/2014/main" id="{48DF03FF-8681-3D51-5EC2-C27B121EF5DE}"/>
              </a:ext>
            </a:extLst>
          </p:cNvPr>
          <p:cNvSpPr txBox="1"/>
          <p:nvPr/>
        </p:nvSpPr>
        <p:spPr>
          <a:xfrm>
            <a:off x="473841" y="1549431"/>
            <a:ext cx="11718159" cy="1896801"/>
          </a:xfrm>
          <a:prstGeom prst="rect">
            <a:avLst/>
          </a:prstGeom>
          <a:noFill/>
        </p:spPr>
        <p:txBody>
          <a:bodyPr wrap="square" rtlCol="0">
            <a:spAutoFit/>
          </a:bodyPr>
          <a:lstStyle/>
          <a:p>
            <a:pPr marL="342900" indent="-342900">
              <a:lnSpc>
                <a:spcPct val="125000"/>
              </a:lnSpc>
              <a:buClr>
                <a:srgbClr val="FF0000"/>
              </a:buClr>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PMMA</a:t>
            </a:r>
            <a:r>
              <a:rPr lang="zh-CN" altLang="en-US" sz="2400" b="1" dirty="0">
                <a:latin typeface="微软雅黑" panose="020B0503020204020204" pitchFamily="34" charset="-122"/>
                <a:ea typeface="微软雅黑" panose="020B0503020204020204" pitchFamily="34" charset="-122"/>
              </a:rPr>
              <a:t>材料具有各向同性，压裂结果可预测度高，可对裂缝扩展情况进行宏观尺度上的观察，便于后续完善添加应变监测实验的开展；</a:t>
            </a:r>
            <a:endParaRPr lang="en-US" altLang="zh-CN" sz="2400" b="1" dirty="0">
              <a:latin typeface="微软雅黑" panose="020B0503020204020204" pitchFamily="34" charset="-122"/>
              <a:ea typeface="微软雅黑" panose="020B0503020204020204" pitchFamily="34" charset="-122"/>
            </a:endParaRPr>
          </a:p>
          <a:p>
            <a:pPr marL="342900" indent="-342900">
              <a:lnSpc>
                <a:spcPct val="125000"/>
              </a:lnSpc>
              <a:buClr>
                <a:srgbClr val="FF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实验材料预备及预实验，试样固井等均已完成</a:t>
            </a:r>
          </a:p>
          <a:p>
            <a:pPr marL="342900" indent="-342900">
              <a:lnSpc>
                <a:spcPct val="125000"/>
              </a:lnSpc>
              <a:buClr>
                <a:srgbClr val="FF0000"/>
              </a:buClr>
              <a:buFont typeface="Arial" panose="020B0604020202020204" pitchFamily="34" charset="0"/>
              <a:buChar char="•"/>
            </a:pPr>
            <a:endParaRPr lang="zh-CN" altLang="en-US" sz="24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B01F6EE-8756-801E-C0DD-CA4DEB7E03AD}"/>
              </a:ext>
            </a:extLst>
          </p:cNvPr>
          <p:cNvSpPr txBox="1"/>
          <p:nvPr/>
        </p:nvSpPr>
        <p:spPr>
          <a:xfrm>
            <a:off x="4644516" y="6359019"/>
            <a:ext cx="3108396" cy="369332"/>
          </a:xfrm>
          <a:prstGeom prst="rect">
            <a:avLst/>
          </a:prstGeom>
          <a:noFill/>
        </p:spPr>
        <p:txBody>
          <a:bodyPr wrap="square" rtlCol="0">
            <a:spAutoFit/>
          </a:bodyPr>
          <a:lstStyle>
            <a:defPPr>
              <a:defRPr lang="zh-CN"/>
            </a:defPPr>
            <a:lvl1pPr>
              <a:defRPr sz="1200" b="1">
                <a:solidFill>
                  <a:srgbClr val="0000FF"/>
                </a:solidFill>
              </a:defRPr>
            </a:lvl1pPr>
          </a:lstStyle>
          <a:p>
            <a:pPr algn="ctr"/>
            <a:r>
              <a:rPr lang="zh-CN" altLang="en-US" sz="1800" dirty="0">
                <a:solidFill>
                  <a:schemeClr val="tx1"/>
                </a:solidFill>
                <a:latin typeface="微软雅黑" panose="020B0503020204020204" pitchFamily="34" charset="-122"/>
                <a:ea typeface="微软雅黑" panose="020B0503020204020204" pitchFamily="34" charset="-122"/>
              </a:rPr>
              <a:t>网格喷漆制备岩板</a:t>
            </a:r>
          </a:p>
        </p:txBody>
      </p:sp>
      <p:sp>
        <p:nvSpPr>
          <p:cNvPr id="19" name="文本框 18">
            <a:extLst>
              <a:ext uri="{FF2B5EF4-FFF2-40B4-BE49-F238E27FC236}">
                <a16:creationId xmlns:a16="http://schemas.microsoft.com/office/drawing/2014/main" id="{11C55E5B-0AC7-C6A8-A14A-D28EFC017ACF}"/>
              </a:ext>
            </a:extLst>
          </p:cNvPr>
          <p:cNvSpPr txBox="1"/>
          <p:nvPr/>
        </p:nvSpPr>
        <p:spPr>
          <a:xfrm>
            <a:off x="8222133" y="6359019"/>
            <a:ext cx="3108396" cy="369332"/>
          </a:xfrm>
          <a:prstGeom prst="rect">
            <a:avLst/>
          </a:prstGeom>
          <a:noFill/>
        </p:spPr>
        <p:txBody>
          <a:bodyPr wrap="square" rtlCol="0">
            <a:spAutoFit/>
          </a:bodyPr>
          <a:lstStyle>
            <a:defPPr>
              <a:defRPr lang="zh-CN"/>
            </a:defPPr>
            <a:lvl1pPr>
              <a:defRPr sz="1200" b="1">
                <a:solidFill>
                  <a:srgbClr val="0000FF"/>
                </a:solidFill>
              </a:defRPr>
            </a:lvl1pPr>
          </a:lstStyle>
          <a:p>
            <a:pPr algn="ctr"/>
            <a:r>
              <a:rPr lang="en-US" altLang="zh-CN" sz="1800" dirty="0">
                <a:solidFill>
                  <a:schemeClr val="tx1"/>
                </a:solidFill>
                <a:latin typeface="微软雅黑" panose="020B0503020204020204" pitchFamily="34" charset="-122"/>
                <a:ea typeface="微软雅黑" panose="020B0503020204020204" pitchFamily="34" charset="-122"/>
              </a:rPr>
              <a:t>DIC</a:t>
            </a:r>
            <a:r>
              <a:rPr lang="zh-CN" altLang="en-US" sz="1800" dirty="0">
                <a:solidFill>
                  <a:schemeClr val="tx1"/>
                </a:solidFill>
                <a:latin typeface="微软雅黑" panose="020B0503020204020204" pitchFamily="34" charset="-122"/>
                <a:ea typeface="微软雅黑" panose="020B0503020204020204" pitchFamily="34" charset="-122"/>
              </a:rPr>
              <a:t>刷制备岩板</a:t>
            </a:r>
          </a:p>
        </p:txBody>
      </p:sp>
      <p:pic>
        <p:nvPicPr>
          <p:cNvPr id="12" name="图片 11">
            <a:extLst>
              <a:ext uri="{FF2B5EF4-FFF2-40B4-BE49-F238E27FC236}">
                <a16:creationId xmlns:a16="http://schemas.microsoft.com/office/drawing/2014/main" id="{867C32FB-E9D2-1942-107F-5061207FE6B1}"/>
              </a:ext>
            </a:extLst>
          </p:cNvPr>
          <p:cNvPicPr>
            <a:picLocks noChangeAspect="1"/>
          </p:cNvPicPr>
          <p:nvPr/>
        </p:nvPicPr>
        <p:blipFill rotWithShape="1">
          <a:blip r:embed="rId3"/>
          <a:srcRect l="14262" t="34032" r="26415" b="3525"/>
          <a:stretch/>
        </p:blipFill>
        <p:spPr>
          <a:xfrm>
            <a:off x="52226" y="3002730"/>
            <a:ext cx="2305963" cy="3281892"/>
          </a:xfrm>
          <a:prstGeom prst="rect">
            <a:avLst/>
          </a:prstGeom>
        </p:spPr>
      </p:pic>
      <p:pic>
        <p:nvPicPr>
          <p:cNvPr id="13" name="图片 12">
            <a:extLst>
              <a:ext uri="{FF2B5EF4-FFF2-40B4-BE49-F238E27FC236}">
                <a16:creationId xmlns:a16="http://schemas.microsoft.com/office/drawing/2014/main" id="{18F9A4A2-337E-D062-E5D2-EA6A502063C6}"/>
              </a:ext>
            </a:extLst>
          </p:cNvPr>
          <p:cNvPicPr>
            <a:picLocks noChangeAspect="1"/>
          </p:cNvPicPr>
          <p:nvPr/>
        </p:nvPicPr>
        <p:blipFill rotWithShape="1">
          <a:blip r:embed="rId4"/>
          <a:srcRect l="3921" t="19147" r="8655" b="16793"/>
          <a:stretch/>
        </p:blipFill>
        <p:spPr>
          <a:xfrm>
            <a:off x="8159375" y="3124466"/>
            <a:ext cx="3233911" cy="3160155"/>
          </a:xfrm>
          <a:prstGeom prst="rect">
            <a:avLst/>
          </a:prstGeom>
        </p:spPr>
      </p:pic>
      <p:pic>
        <p:nvPicPr>
          <p:cNvPr id="15" name="图片 14">
            <a:extLst>
              <a:ext uri="{FF2B5EF4-FFF2-40B4-BE49-F238E27FC236}">
                <a16:creationId xmlns:a16="http://schemas.microsoft.com/office/drawing/2014/main" id="{6BA79099-C3D1-9E3D-EE83-2E5C4A196D95}"/>
              </a:ext>
            </a:extLst>
          </p:cNvPr>
          <p:cNvPicPr>
            <a:picLocks noChangeAspect="1"/>
          </p:cNvPicPr>
          <p:nvPr/>
        </p:nvPicPr>
        <p:blipFill rotWithShape="1">
          <a:blip r:embed="rId5"/>
          <a:srcRect t="802" r="1291" b="10777"/>
          <a:stretch/>
        </p:blipFill>
        <p:spPr>
          <a:xfrm>
            <a:off x="4843480" y="3002729"/>
            <a:ext cx="2710468" cy="3237924"/>
          </a:xfrm>
          <a:prstGeom prst="rect">
            <a:avLst/>
          </a:prstGeom>
        </p:spPr>
      </p:pic>
      <p:pic>
        <p:nvPicPr>
          <p:cNvPr id="17" name="图片 16">
            <a:extLst>
              <a:ext uri="{FF2B5EF4-FFF2-40B4-BE49-F238E27FC236}">
                <a16:creationId xmlns:a16="http://schemas.microsoft.com/office/drawing/2014/main" id="{86855213-40BD-A945-5325-B1F5C5F09B9D}"/>
              </a:ext>
            </a:extLst>
          </p:cNvPr>
          <p:cNvPicPr>
            <a:picLocks noChangeAspect="1"/>
          </p:cNvPicPr>
          <p:nvPr/>
        </p:nvPicPr>
        <p:blipFill rotWithShape="1">
          <a:blip r:embed="rId6"/>
          <a:srcRect l="12805" t="15639" r="9381" b="15639"/>
          <a:stretch/>
        </p:blipFill>
        <p:spPr>
          <a:xfrm rot="5400000">
            <a:off x="1793281" y="3554923"/>
            <a:ext cx="3269863" cy="2165475"/>
          </a:xfrm>
          <a:prstGeom prst="rect">
            <a:avLst/>
          </a:prstGeom>
        </p:spPr>
      </p:pic>
    </p:spTree>
    <p:extLst>
      <p:ext uri="{BB962C8B-B14F-4D97-AF65-F5344CB8AC3E}">
        <p14:creationId xmlns:p14="http://schemas.microsoft.com/office/powerpoint/2010/main" val="402124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E54E890-3F9E-8701-3107-CABB251F1638}"/>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项目进展及日常工作</a:t>
            </a:r>
          </a:p>
        </p:txBody>
      </p:sp>
      <p:sp>
        <p:nvSpPr>
          <p:cNvPr id="5" name="文本框 1">
            <a:extLst>
              <a:ext uri="{FF2B5EF4-FFF2-40B4-BE49-F238E27FC236}">
                <a16:creationId xmlns:a16="http://schemas.microsoft.com/office/drawing/2014/main" id="{7BA9CC06-A12B-22B0-2158-6E5BC4620A97}"/>
              </a:ext>
            </a:extLst>
          </p:cNvPr>
          <p:cNvSpPr txBox="1">
            <a:spLocks noChangeArrowheads="1"/>
          </p:cNvSpPr>
          <p:nvPr/>
        </p:nvSpPr>
        <p:spPr bwMode="auto">
          <a:xfrm>
            <a:off x="137762" y="1072499"/>
            <a:ext cx="117621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q"/>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项目名称：吴起采油厂页岩油压裂工程甜点评价</a:t>
            </a:r>
          </a:p>
          <a:p>
            <a:pPr defTabSz="914377" eaLnBrk="0" fontAlgn="base" hangingPunct="0">
              <a:spcBef>
                <a:spcPct val="0"/>
              </a:spcBef>
              <a:spcAft>
                <a:spcPct val="0"/>
              </a:spcAft>
              <a:buClr>
                <a:srgbClr val="FF0000"/>
              </a:buClr>
              <a:buFont typeface="Wingdings" panose="05000000000000000000" pitchFamily="2" charset="2"/>
              <a:buChar char="q"/>
            </a:pPr>
            <a:endPar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9A353DA4-57F1-74F8-39E1-DB3CBB0C80BC}"/>
              </a:ext>
            </a:extLst>
          </p:cNvPr>
          <p:cNvSpPr txBox="1"/>
          <p:nvPr/>
        </p:nvSpPr>
        <p:spPr>
          <a:xfrm>
            <a:off x="5148263" y="-783705"/>
            <a:ext cx="4324350" cy="646331"/>
          </a:xfrm>
          <a:prstGeom prst="rect">
            <a:avLst/>
          </a:prstGeom>
          <a:solidFill>
            <a:srgbClr val="92D050"/>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列清楚目前所负责项目的研究内容，逐条汇报项目研究内容的完成情况</a:t>
            </a:r>
          </a:p>
        </p:txBody>
      </p:sp>
      <p:graphicFrame>
        <p:nvGraphicFramePr>
          <p:cNvPr id="7" name="表格 6">
            <a:extLst>
              <a:ext uri="{FF2B5EF4-FFF2-40B4-BE49-F238E27FC236}">
                <a16:creationId xmlns:a16="http://schemas.microsoft.com/office/drawing/2014/main" id="{37933971-5B81-3E6A-BE71-51DE2F48F13B}"/>
              </a:ext>
            </a:extLst>
          </p:cNvPr>
          <p:cNvGraphicFramePr>
            <a:graphicFrameLocks noGrp="1"/>
          </p:cNvGraphicFramePr>
          <p:nvPr>
            <p:extLst>
              <p:ext uri="{D42A27DB-BD31-4B8C-83A1-F6EECF244321}">
                <p14:modId xmlns:p14="http://schemas.microsoft.com/office/powerpoint/2010/main" val="2963090639"/>
              </p:ext>
            </p:extLst>
          </p:nvPr>
        </p:nvGraphicFramePr>
        <p:xfrm>
          <a:off x="990027" y="2145221"/>
          <a:ext cx="9236338" cy="1649883"/>
        </p:xfrm>
        <a:graphic>
          <a:graphicData uri="http://schemas.openxmlformats.org/drawingml/2006/table">
            <a:tbl>
              <a:tblPr firstRow="1" firstCol="1" bandRow="1">
                <a:tableStyleId>{5C22544A-7EE6-4342-B048-85BDC9FD1C3A}</a:tableStyleId>
              </a:tblPr>
              <a:tblGrid>
                <a:gridCol w="6042495">
                  <a:extLst>
                    <a:ext uri="{9D8B030D-6E8A-4147-A177-3AD203B41FA5}">
                      <a16:colId xmlns:a16="http://schemas.microsoft.com/office/drawing/2014/main" val="2894794523"/>
                    </a:ext>
                  </a:extLst>
                </a:gridCol>
                <a:gridCol w="1783225">
                  <a:extLst>
                    <a:ext uri="{9D8B030D-6E8A-4147-A177-3AD203B41FA5}">
                      <a16:colId xmlns:a16="http://schemas.microsoft.com/office/drawing/2014/main" val="3426132453"/>
                    </a:ext>
                  </a:extLst>
                </a:gridCol>
                <a:gridCol w="1410618">
                  <a:extLst>
                    <a:ext uri="{9D8B030D-6E8A-4147-A177-3AD203B41FA5}">
                      <a16:colId xmlns:a16="http://schemas.microsoft.com/office/drawing/2014/main" val="1342630193"/>
                    </a:ext>
                  </a:extLst>
                </a:gridCol>
              </a:tblGrid>
              <a:tr h="432233">
                <a:tc>
                  <a:txBody>
                    <a:bodyPr/>
                    <a:lstStyle/>
                    <a:p>
                      <a:pPr algn="ctr">
                        <a:lnSpc>
                          <a:spcPct val="100000"/>
                        </a:lnSpc>
                      </a:pPr>
                      <a:r>
                        <a:rPr lang="zh-CN" sz="2000" kern="100" dirty="0">
                          <a:solidFill>
                            <a:schemeClr val="tx1"/>
                          </a:solidFill>
                          <a:effectLst/>
                          <a:latin typeface="微软雅黑" panose="020B0503020204020204" pitchFamily="34" charset="-122"/>
                          <a:ea typeface="微软雅黑" panose="020B0503020204020204" pitchFamily="34" charset="-122"/>
                        </a:rPr>
                        <a:t>内容</a:t>
                      </a:r>
                      <a:endParaRPr lang="zh-CN" sz="20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ECEE"/>
                    </a:solidFill>
                  </a:tcPr>
                </a:tc>
                <a:tc>
                  <a:txBody>
                    <a:bodyPr/>
                    <a:lstStyle/>
                    <a:p>
                      <a:pPr algn="ctr">
                        <a:lnSpc>
                          <a:spcPct val="100000"/>
                        </a:lnSpc>
                      </a:pPr>
                      <a:r>
                        <a:rPr lang="zh-CN" altLang="en-US" sz="20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具体情况</a:t>
                      </a:r>
                      <a:endParaRPr lang="zh-CN" sz="20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ECEE"/>
                    </a:solidFill>
                  </a:tcPr>
                </a:tc>
                <a:tc>
                  <a:txBody>
                    <a:bodyPr/>
                    <a:lstStyle/>
                    <a:p>
                      <a:pPr algn="ctr">
                        <a:lnSpc>
                          <a:spcPct val="100000"/>
                        </a:lnSpc>
                      </a:pPr>
                      <a:r>
                        <a:rPr lang="zh-CN" altLang="en-US" sz="20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完成情况</a:t>
                      </a:r>
                      <a:endParaRPr lang="zh-CN" sz="20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ECEE"/>
                    </a:solidFill>
                  </a:tcPr>
                </a:tc>
                <a:extLst>
                  <a:ext uri="{0D108BD9-81ED-4DB2-BD59-A6C34878D82A}">
                    <a16:rowId xmlns:a16="http://schemas.microsoft.com/office/drawing/2014/main" val="3240499670"/>
                  </a:ext>
                </a:extLst>
              </a:tr>
              <a:tr h="701358">
                <a:tc>
                  <a:txBody>
                    <a:bodyPr/>
                    <a:lstStyle/>
                    <a:p>
                      <a:pPr algn="ctr">
                        <a:lnSpc>
                          <a:spcPct val="125000"/>
                        </a:lnSpc>
                      </a:pPr>
                      <a:r>
                        <a:rPr lang="zh-CN" altLang="en-US" sz="18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结题所需材料</a:t>
                      </a:r>
                      <a:endParaRPr lang="zh-CN" sz="18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lnSpc>
                          <a:spcPct val="125000"/>
                        </a:lnSpc>
                      </a:pPr>
                      <a:r>
                        <a:rPr lang="zh-CN" altLang="en-US"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结题报告</a:t>
                      </a:r>
                      <a:endParaRPr lang="en-US"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algn="ctr" defTabSz="685800" rtl="0" eaLnBrk="1" latinLnBrk="0" hangingPunct="1">
                        <a:lnSpc>
                          <a:spcPct val="125000"/>
                        </a:lnSpc>
                      </a:pPr>
                      <a:r>
                        <a:rPr lang="zh-CN" altLang="en-US"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结题</a:t>
                      </a:r>
                      <a:r>
                        <a:rPr lang="en-US"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PPT</a:t>
                      </a:r>
                      <a:endParaRPr lang="zh-CN" altLang="en-US"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5000"/>
                        </a:lnSpc>
                      </a:pP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完成</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2085931"/>
                  </a:ext>
                </a:extLst>
              </a:tr>
              <a:tr h="516292">
                <a:tc>
                  <a:txBody>
                    <a:bodyPr/>
                    <a:lstStyle/>
                    <a:p>
                      <a:pPr algn="ctr">
                        <a:lnSpc>
                          <a:spcPct val="125000"/>
                        </a:lnSpc>
                      </a:pPr>
                      <a:r>
                        <a:rPr lang="zh-CN" altLang="en-US" sz="18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甲方小论文</a:t>
                      </a:r>
                      <a:endParaRPr lang="zh-CN" sz="18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lnSpc>
                          <a:spcPct val="125000"/>
                        </a:lnSpc>
                      </a:pPr>
                      <a:r>
                        <a:rPr lang="zh-CN" altLang="en-US"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小论文</a:t>
                      </a:r>
                      <a:r>
                        <a:rPr lang="en-US"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篇</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5000"/>
                        </a:lnSpc>
                      </a:pPr>
                      <a:r>
                        <a:rPr lang="zh-CN" altLang="en-US"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完成</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4720570"/>
                  </a:ext>
                </a:extLst>
              </a:tr>
            </a:tbl>
          </a:graphicData>
        </a:graphic>
      </p:graphicFrame>
      <p:sp>
        <p:nvSpPr>
          <p:cNvPr id="8" name="文本框 7">
            <a:extLst>
              <a:ext uri="{FF2B5EF4-FFF2-40B4-BE49-F238E27FC236}">
                <a16:creationId xmlns:a16="http://schemas.microsoft.com/office/drawing/2014/main" id="{4C8BC8D0-EBF4-22E1-F1EA-C99D41B3B3AA}"/>
              </a:ext>
            </a:extLst>
          </p:cNvPr>
          <p:cNvSpPr txBox="1"/>
          <p:nvPr/>
        </p:nvSpPr>
        <p:spPr>
          <a:xfrm>
            <a:off x="876766" y="1595719"/>
            <a:ext cx="10760217" cy="476862"/>
          </a:xfrm>
          <a:prstGeom prst="rect">
            <a:avLst/>
          </a:prstGeom>
          <a:noFill/>
        </p:spPr>
        <p:txBody>
          <a:bodyPr wrap="square" rtlCol="0">
            <a:spAutoFit/>
          </a:bodyPr>
          <a:lstStyle/>
          <a:p>
            <a:pPr>
              <a:lnSpc>
                <a:spcPct val="125000"/>
              </a:lnSpc>
              <a:buClr>
                <a:srgbClr val="FF0000"/>
              </a:buClr>
            </a:pPr>
            <a:r>
              <a:rPr lang="zh-CN" altLang="en-US" sz="2200" b="1" dirty="0">
                <a:solidFill>
                  <a:srgbClr val="C00000"/>
                </a:solidFill>
                <a:latin typeface="微软雅黑" panose="020B0503020204020204" pitchFamily="34" charset="-122"/>
                <a:ea typeface="微软雅黑" panose="020B0503020204020204" pitchFamily="34" charset="-122"/>
              </a:rPr>
              <a:t>      甲方单位</a:t>
            </a:r>
            <a:r>
              <a:rPr lang="zh-CN" altLang="en-US" sz="2200" b="1" dirty="0">
                <a:latin typeface="微软雅黑" panose="020B0503020204020204" pitchFamily="34" charset="-122"/>
                <a:ea typeface="微软雅黑" panose="020B0503020204020204" pitchFamily="34" charset="-122"/>
              </a:rPr>
              <a:t>：延长石油            </a:t>
            </a:r>
            <a:r>
              <a:rPr lang="zh-CN" altLang="en-US" sz="2200" b="1" dirty="0">
                <a:solidFill>
                  <a:srgbClr val="C00000"/>
                </a:solidFill>
                <a:latin typeface="微软雅黑" panose="020B0503020204020204" pitchFamily="34" charset="-122"/>
                <a:ea typeface="微软雅黑" panose="020B0503020204020204" pitchFamily="34" charset="-122"/>
              </a:rPr>
              <a:t>项目周期</a:t>
            </a:r>
            <a:r>
              <a:rPr lang="zh-CN" altLang="en-US"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2024</a:t>
            </a:r>
            <a:r>
              <a:rPr lang="zh-CN" altLang="en-US" sz="2200" b="1" dirty="0">
                <a:latin typeface="微软雅黑" panose="020B0503020204020204" pitchFamily="34" charset="-122"/>
                <a:ea typeface="微软雅黑" panose="020B0503020204020204" pitchFamily="34" charset="-122"/>
              </a:rPr>
              <a:t>年</a:t>
            </a:r>
            <a:r>
              <a:rPr lang="en-US" altLang="zh-CN" sz="2200" b="1"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月 </a:t>
            </a:r>
            <a:r>
              <a:rPr lang="en-US" altLang="zh-CN" sz="2200" b="1" dirty="0">
                <a:latin typeface="微软雅黑" panose="020B0503020204020204" pitchFamily="34" charset="-122"/>
                <a:ea typeface="微软雅黑" panose="020B0503020204020204" pitchFamily="34" charset="-122"/>
              </a:rPr>
              <a:t>– 2024</a:t>
            </a:r>
            <a:r>
              <a:rPr lang="zh-CN" altLang="en-US" sz="2200" b="1" dirty="0">
                <a:latin typeface="微软雅黑" panose="020B0503020204020204" pitchFamily="34" charset="-122"/>
                <a:ea typeface="微软雅黑" panose="020B0503020204020204" pitchFamily="34" charset="-122"/>
              </a:rPr>
              <a:t>年</a:t>
            </a:r>
            <a:r>
              <a:rPr lang="en-US" altLang="zh-CN" sz="2200" b="1" dirty="0">
                <a:latin typeface="微软雅黑" panose="020B0503020204020204" pitchFamily="34" charset="-122"/>
                <a:ea typeface="微软雅黑" panose="020B0503020204020204" pitchFamily="34" charset="-122"/>
              </a:rPr>
              <a:t>9</a:t>
            </a:r>
            <a:r>
              <a:rPr lang="zh-CN" altLang="en-US" sz="2200" b="1" dirty="0">
                <a:latin typeface="微软雅黑" panose="020B0503020204020204" pitchFamily="34" charset="-122"/>
                <a:ea typeface="微软雅黑" panose="020B0503020204020204" pitchFamily="34" charset="-122"/>
              </a:rPr>
              <a:t>月                </a:t>
            </a:r>
          </a:p>
        </p:txBody>
      </p:sp>
    </p:spTree>
    <p:extLst>
      <p:ext uri="{BB962C8B-B14F-4D97-AF65-F5344CB8AC3E}">
        <p14:creationId xmlns:p14="http://schemas.microsoft.com/office/powerpoint/2010/main" val="1244161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D277E631-C2D3-08F1-B91F-8514565FF17B}"/>
              </a:ext>
            </a:extLst>
          </p:cNvPr>
          <p:cNvSpPr txBox="1">
            <a:spLocks noChangeArrowheads="1"/>
          </p:cNvSpPr>
          <p:nvPr/>
        </p:nvSpPr>
        <p:spPr bwMode="auto">
          <a:xfrm>
            <a:off x="560774" y="1800934"/>
            <a:ext cx="10964952" cy="282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fontAlgn="base">
              <a:lnSpc>
                <a:spcPct val="125000"/>
              </a:lnSpc>
              <a:spcBef>
                <a:spcPct val="0"/>
              </a:spcBef>
              <a:spcAft>
                <a:spcPct val="0"/>
              </a:spcAft>
              <a:buClr>
                <a:srgbClr val="FF0000"/>
              </a:buClr>
              <a:buFont typeface="Arial" panose="020B0604020202020204" pitchFamily="34" charset="0"/>
              <a:buChar char="•"/>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辅助延长甜点项目小论文整理发表</a:t>
            </a:r>
          </a:p>
          <a:p>
            <a:pPr defTabSz="914377" fontAlgn="base">
              <a:lnSpc>
                <a:spcPct val="125000"/>
              </a:lnSpc>
              <a:spcBef>
                <a:spcPct val="0"/>
              </a:spcBef>
              <a:spcAft>
                <a:spcPct val="0"/>
              </a:spcAft>
              <a:buClr>
                <a:srgbClr val="FF0000"/>
              </a:buClr>
              <a:buFont typeface="Arial" panose="020B0604020202020204" pitchFamily="34" charset="0"/>
              <a:buChar char="•"/>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前置</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专利发表跟踪</a:t>
            </a:r>
          </a:p>
          <a:p>
            <a:pPr defTabSz="914377" fontAlgn="base">
              <a:lnSpc>
                <a:spcPct val="125000"/>
              </a:lnSpc>
              <a:spcBef>
                <a:spcPct val="0"/>
              </a:spcBef>
              <a:spcAft>
                <a:spcPct val="0"/>
              </a:spcAft>
              <a:buClr>
                <a:srgbClr val="FF0000"/>
              </a:buClr>
              <a:buFont typeface="Arial" panose="020B0604020202020204" pitchFamily="34" charset="0"/>
              <a:buChar char="•"/>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协助铭盛师兄开展聚能压裂实验</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377" fontAlgn="base">
              <a:lnSpc>
                <a:spcPct val="125000"/>
              </a:lnSpc>
              <a:spcBef>
                <a:spcPct val="0"/>
              </a:spcBef>
              <a:spcAft>
                <a:spcPct val="0"/>
              </a:spcAft>
              <a:buClr>
                <a:srgbClr val="FF0000"/>
              </a:buClr>
              <a:buFont typeface="Arial" panose="020B0604020202020204" pitchFamily="34" charset="0"/>
              <a:buChar char="•"/>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开展实验室日常工作</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377" fontAlgn="base">
              <a:lnSpc>
                <a:spcPct val="125000"/>
              </a:lnSpc>
              <a:spcBef>
                <a:spcPct val="0"/>
              </a:spcBef>
              <a:spcAft>
                <a:spcPct val="0"/>
              </a:spcAft>
              <a:buClr>
                <a:srgbClr val="FF0000"/>
              </a:buClr>
              <a:buFont typeface="Arial" panose="020B0604020202020204" pitchFamily="34" charset="0"/>
              <a:buChar char="•"/>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英语学习</a:t>
            </a:r>
          </a:p>
          <a:p>
            <a:pPr defTabSz="914377" fontAlgn="base">
              <a:lnSpc>
                <a:spcPct val="125000"/>
              </a:lnSpc>
              <a:spcBef>
                <a:spcPct val="0"/>
              </a:spcBef>
              <a:spcAft>
                <a:spcPct val="0"/>
              </a:spcAft>
              <a:buClr>
                <a:srgbClr val="FF0000"/>
              </a:buClr>
              <a:buFont typeface="Arial" panose="020B0604020202020204" pitchFamily="34" charset="0"/>
              <a:buChar char="•"/>
            </a:pPr>
            <a:endPar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4">
            <a:extLst>
              <a:ext uri="{FF2B5EF4-FFF2-40B4-BE49-F238E27FC236}">
                <a16:creationId xmlns:a16="http://schemas.microsoft.com/office/drawing/2014/main" id="{BB43F6B6-0FBE-883B-3142-F674850FF067}"/>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项目进展及日常工作</a:t>
            </a:r>
          </a:p>
        </p:txBody>
      </p:sp>
      <p:sp>
        <p:nvSpPr>
          <p:cNvPr id="3" name="文本框 1">
            <a:extLst>
              <a:ext uri="{FF2B5EF4-FFF2-40B4-BE49-F238E27FC236}">
                <a16:creationId xmlns:a16="http://schemas.microsoft.com/office/drawing/2014/main" id="{C1B1E1C7-DEB5-B4E4-449F-CB135EFAF916}"/>
              </a:ext>
            </a:extLst>
          </p:cNvPr>
          <p:cNvSpPr txBox="1">
            <a:spLocks noChangeArrowheads="1"/>
          </p:cNvSpPr>
          <p:nvPr/>
        </p:nvSpPr>
        <p:spPr bwMode="auto">
          <a:xfrm>
            <a:off x="137762" y="1072499"/>
            <a:ext cx="11762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q"/>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日常工作</a:t>
            </a:r>
          </a:p>
        </p:txBody>
      </p:sp>
    </p:spTree>
    <p:extLst>
      <p:ext uri="{BB962C8B-B14F-4D97-AF65-F5344CB8AC3E}">
        <p14:creationId xmlns:p14="http://schemas.microsoft.com/office/powerpoint/2010/main" val="137072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618405-31DB-4D9D-A75F-D23FADB138F1}"/>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存在问题及下一步计划</a:t>
            </a:r>
          </a:p>
        </p:txBody>
      </p:sp>
      <p:sp>
        <p:nvSpPr>
          <p:cNvPr id="8" name="TextBox 6">
            <a:extLst>
              <a:ext uri="{FF2B5EF4-FFF2-40B4-BE49-F238E27FC236}">
                <a16:creationId xmlns:a16="http://schemas.microsoft.com/office/drawing/2014/main" id="{DF708D8D-E263-497D-AC0C-91B3528AEA73}"/>
              </a:ext>
            </a:extLst>
          </p:cNvPr>
          <p:cNvSpPr txBox="1">
            <a:spLocks noChangeArrowheads="1"/>
          </p:cNvSpPr>
          <p:nvPr/>
        </p:nvSpPr>
        <p:spPr bwMode="auto">
          <a:xfrm>
            <a:off x="518160" y="1774321"/>
            <a:ext cx="10708640" cy="143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342900" indent="-342900">
              <a:lnSpc>
                <a:spcPct val="125000"/>
              </a:lnSpc>
              <a:spcBef>
                <a:spcPts val="1200"/>
              </a:spcBef>
              <a:spcAft>
                <a:spcPts val="600"/>
              </a:spcAft>
              <a:buClr>
                <a:srgbClr val="FF0000"/>
              </a:buClr>
              <a:buFont typeface="Wingdings" panose="05000000000000000000" pitchFamily="2" charset="2"/>
              <a:buChar char="Ø"/>
              <a:defRPr sz="2670" b="1">
                <a:latin typeface="微软雅黑" panose="020B0503020204020204" pitchFamily="34" charset="-122"/>
                <a:ea typeface="微软雅黑" panose="020B0503020204020204" pitchFamily="34" charset="-122"/>
              </a:defRPr>
            </a:lvl1pPr>
            <a:lvl2pPr marL="800100" indent="-342900" eaLnBrk="0" hangingPunct="0">
              <a:spcBef>
                <a:spcPct val="20000"/>
              </a:spcBef>
              <a:buChar char="–"/>
              <a:defRPr sz="2800">
                <a:latin typeface="Arial" charset="0"/>
                <a:ea typeface="宋体" pitchFamily="2" charset="-122"/>
              </a:defRPr>
            </a:lvl2pPr>
            <a:lvl3pPr marL="1143000" indent="-228600" eaLnBrk="0" hangingPunct="0">
              <a:spcBef>
                <a:spcPct val="20000"/>
              </a:spcBef>
              <a:buChar char="•"/>
              <a:defRPr sz="2400">
                <a:latin typeface="Arial" charset="0"/>
                <a:ea typeface="宋体" pitchFamily="2" charset="-122"/>
              </a:defRPr>
            </a:lvl3pPr>
            <a:lvl4pPr marL="1600200" indent="-228600" eaLnBrk="0" hangingPunct="0">
              <a:spcBef>
                <a:spcPct val="20000"/>
              </a:spcBef>
              <a:buChar char="–"/>
              <a:defRPr sz="2000">
                <a:latin typeface="Arial" charset="0"/>
                <a:ea typeface="宋体" pitchFamily="2" charset="-122"/>
              </a:defRPr>
            </a:lvl4pPr>
            <a:lvl5pPr marL="2057400" indent="-228600" eaLnBrk="0" hangingPunct="0">
              <a:spcBef>
                <a:spcPct val="20000"/>
              </a:spcBef>
              <a:buChar char="»"/>
              <a:defRPr sz="2000">
                <a:latin typeface="Arial" charset="0"/>
                <a:ea typeface="宋体" pitchFamily="2" charset="-122"/>
              </a:defRPr>
            </a:lvl5pPr>
            <a:lvl6pPr marL="2514600" indent="-228600" eaLnBrk="0" fontAlgn="base" hangingPunct="0">
              <a:spcBef>
                <a:spcPct val="20000"/>
              </a:spcBef>
              <a:spcAft>
                <a:spcPct val="0"/>
              </a:spcAft>
              <a:buChar char="»"/>
              <a:defRPr sz="2000">
                <a:latin typeface="Arial" charset="0"/>
                <a:ea typeface="宋体" pitchFamily="2" charset="-122"/>
              </a:defRPr>
            </a:lvl6pPr>
            <a:lvl7pPr marL="2971800" indent="-228600" eaLnBrk="0" fontAlgn="base" hangingPunct="0">
              <a:spcBef>
                <a:spcPct val="20000"/>
              </a:spcBef>
              <a:spcAft>
                <a:spcPct val="0"/>
              </a:spcAft>
              <a:buChar char="»"/>
              <a:defRPr sz="2000">
                <a:latin typeface="Arial" charset="0"/>
                <a:ea typeface="宋体" pitchFamily="2" charset="-122"/>
              </a:defRPr>
            </a:lvl7pPr>
            <a:lvl8pPr marL="3429000" indent="-228600" eaLnBrk="0" fontAlgn="base" hangingPunct="0">
              <a:spcBef>
                <a:spcPct val="20000"/>
              </a:spcBef>
              <a:spcAft>
                <a:spcPct val="0"/>
              </a:spcAft>
              <a:buChar char="»"/>
              <a:defRPr sz="2000">
                <a:latin typeface="Arial" charset="0"/>
                <a:ea typeface="宋体" pitchFamily="2" charset="-122"/>
              </a:defRPr>
            </a:lvl8pPr>
            <a:lvl9pPr marL="3886200" indent="-228600" eaLnBrk="0" fontAlgn="base" hangingPunct="0">
              <a:spcBef>
                <a:spcPct val="20000"/>
              </a:spcBef>
              <a:spcAft>
                <a:spcPct val="0"/>
              </a:spcAft>
              <a:buChar char="»"/>
              <a:defRPr sz="2000">
                <a:latin typeface="Arial" charset="0"/>
                <a:ea typeface="宋体" pitchFamily="2" charset="-122"/>
              </a:defRPr>
            </a:lvl9pPr>
          </a:lstStyle>
          <a:p>
            <a:pPr marR="0" lvl="0" algn="l" defTabSz="914400" rtl="0" eaLnBrk="1" fontAlgn="auto" latinLnBrk="0" hangingPunct="1">
              <a:lnSpc>
                <a:spcPct val="125000"/>
              </a:lnSpc>
              <a:spcBef>
                <a:spcPts val="0"/>
              </a:spcBef>
              <a:spcAft>
                <a:spcPts val="0"/>
              </a:spcAft>
              <a:buClr>
                <a:srgbClr val="FF0000"/>
              </a:buClr>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cs typeface="Times New Roman" panose="02020603050405020304" pitchFamily="18" charset="0"/>
              </a:rPr>
              <a:t>应变监测实际应用方法尚未确定，需进一步开展研究并商讨</a:t>
            </a:r>
            <a:endParaRPr kumimoji="0" lang="en-US" altLang="zh-CN" sz="2400" b="1" i="0" u="none" strike="noStrike" kern="1200" cap="none" spc="0" normalizeH="0" baseline="0" noProof="0" dirty="0">
              <a:ln>
                <a:noFill/>
              </a:ln>
              <a:solidFill>
                <a:prstClr val="black"/>
              </a:solidFill>
              <a:effectLst/>
              <a:uLnTx/>
              <a:uFillTx/>
              <a:cs typeface="Times New Roman" panose="02020603050405020304" pitchFamily="18" charset="0"/>
            </a:endParaRPr>
          </a:p>
          <a:p>
            <a:pPr marR="0" lvl="0" algn="l" defTabSz="914400" rtl="0" eaLnBrk="1" fontAlgn="auto" latinLnBrk="0" hangingPunct="1">
              <a:lnSpc>
                <a:spcPct val="125000"/>
              </a:lnSpc>
              <a:spcBef>
                <a:spcPts val="0"/>
              </a:spcBef>
              <a:spcAft>
                <a:spcPts val="0"/>
              </a:spcAft>
              <a:buClr>
                <a:srgbClr val="FF0000"/>
              </a:buClr>
              <a:buSzTx/>
              <a:buFont typeface="Arial" panose="020B0604020202020204" pitchFamily="34" charset="0"/>
              <a:buChar char="•"/>
              <a:tabLst/>
              <a:defRPr/>
            </a:pPr>
            <a:r>
              <a:rPr lang="zh-CN" altLang="en-US" sz="2400" dirty="0">
                <a:solidFill>
                  <a:prstClr val="black"/>
                </a:solidFill>
                <a:cs typeface="Times New Roman" panose="02020603050405020304" pitchFamily="18" charset="0"/>
              </a:rPr>
              <a:t>实验准备技巧有待提升，后续问题需要及时汇报</a:t>
            </a:r>
            <a:endParaRPr kumimoji="0" lang="zh-CN" altLang="en-US" sz="2400" b="1" i="0" u="none" strike="noStrike" kern="1200" cap="none" spc="0" normalizeH="0" baseline="0" noProof="0" dirty="0">
              <a:ln>
                <a:noFill/>
              </a:ln>
              <a:solidFill>
                <a:prstClr val="black"/>
              </a:solidFill>
              <a:effectLst/>
              <a:uLnTx/>
              <a:uFillTx/>
              <a:cs typeface="Times New Roman" panose="02020603050405020304" pitchFamily="18" charset="0"/>
            </a:endParaRPr>
          </a:p>
          <a:p>
            <a:pPr marR="0" lvl="0" algn="l" defTabSz="914400" rtl="0" eaLnBrk="1" fontAlgn="auto" latinLnBrk="0" hangingPunct="1">
              <a:lnSpc>
                <a:spcPct val="125000"/>
              </a:lnSpc>
              <a:spcBef>
                <a:spcPts val="0"/>
              </a:spcBef>
              <a:spcAft>
                <a:spcPts val="0"/>
              </a:spcAft>
              <a:buClr>
                <a:srgbClr val="FF0000"/>
              </a:buClr>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cs typeface="Times New Roman" panose="02020603050405020304" pitchFamily="18" charset="0"/>
              </a:rPr>
              <a:t>提高学习效率，进一步深入阅读文献，捕捉具体研究思路</a:t>
            </a:r>
          </a:p>
        </p:txBody>
      </p:sp>
      <p:sp>
        <p:nvSpPr>
          <p:cNvPr id="4" name="文本框 1">
            <a:extLst>
              <a:ext uri="{FF2B5EF4-FFF2-40B4-BE49-F238E27FC236}">
                <a16:creationId xmlns:a16="http://schemas.microsoft.com/office/drawing/2014/main" id="{8954A170-18C3-4225-7A2E-CC5DA14477E2}"/>
              </a:ext>
            </a:extLst>
          </p:cNvPr>
          <p:cNvSpPr txBox="1">
            <a:spLocks noChangeArrowheads="1"/>
          </p:cNvSpPr>
          <p:nvPr/>
        </p:nvSpPr>
        <p:spPr bwMode="auto">
          <a:xfrm>
            <a:off x="137762" y="1072499"/>
            <a:ext cx="11762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q"/>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主要认识与存在问题</a:t>
            </a:r>
          </a:p>
        </p:txBody>
      </p:sp>
    </p:spTree>
    <p:extLst>
      <p:ext uri="{BB962C8B-B14F-4D97-AF65-F5344CB8AC3E}">
        <p14:creationId xmlns:p14="http://schemas.microsoft.com/office/powerpoint/2010/main" val="10273187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15657</TotalTime>
  <Words>1129</Words>
  <Application>Microsoft Office PowerPoint</Application>
  <PresentationFormat>宽屏</PresentationFormat>
  <Paragraphs>163</Paragraphs>
  <Slides>13</Slides>
  <Notes>8</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13</vt:i4>
      </vt:variant>
    </vt:vector>
  </HeadingPairs>
  <TitlesOfParts>
    <vt:vector size="24" baseType="lpstr">
      <vt:lpstr>Helvetica Neue</vt:lpstr>
      <vt:lpstr>等线</vt:lpstr>
      <vt:lpstr>等线 Light</vt:lpstr>
      <vt:lpstr>微软雅黑</vt:lpstr>
      <vt:lpstr>Arial</vt:lpstr>
      <vt:lpstr>Courier New</vt:lpstr>
      <vt:lpstr>Times New Roman</vt:lpstr>
      <vt:lpstr>Wingdings</vt:lpstr>
      <vt:lpstr>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 Yong</dc:creator>
  <cp:lastModifiedBy>国新 张</cp:lastModifiedBy>
  <cp:revision>605</cp:revision>
  <dcterms:created xsi:type="dcterms:W3CDTF">2021-03-26T12:43:22Z</dcterms:created>
  <dcterms:modified xsi:type="dcterms:W3CDTF">2024-08-29T10:51:22Z</dcterms:modified>
</cp:coreProperties>
</file>